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87" r:id="rId3"/>
    <p:sldId id="288" r:id="rId4"/>
    <p:sldId id="289" r:id="rId5"/>
    <p:sldId id="301" r:id="rId6"/>
    <p:sldId id="302" r:id="rId7"/>
    <p:sldId id="303" r:id="rId8"/>
    <p:sldId id="304" r:id="rId9"/>
    <p:sldId id="305" r:id="rId10"/>
    <p:sldId id="306" r:id="rId11"/>
    <p:sldId id="307" r:id="rId12"/>
    <p:sldId id="308" r:id="rId13"/>
    <p:sldId id="309" r:id="rId14"/>
    <p:sldId id="297" r:id="rId15"/>
    <p:sldId id="260" r:id="rId16"/>
    <p:sldId id="299" r:id="rId17"/>
    <p:sldId id="298" r:id="rId18"/>
    <p:sldId id="300" r:id="rId19"/>
    <p:sldId id="285" r:id="rId20"/>
  </p:sldIdLst>
  <p:sldSz cx="9144000" cy="6858000" type="screen4x3"/>
  <p:notesSz cx="6858000" cy="9144000"/>
  <p:photoAlbum/>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21048E1-CEB0-4DF2-848C-32CA2AD654A6}" type="datetimeFigureOut">
              <a:rPr lang="zh-CN" altLang="en-US" smtClean="0"/>
              <a:pPr/>
              <a:t>2019-11-27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21048E1-CEB0-4DF2-848C-32CA2AD654A6}" type="datetimeFigureOut">
              <a:rPr lang="zh-CN" altLang="en-US" smtClean="0"/>
              <a:pPr/>
              <a:t>2019-11-27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21048E1-CEB0-4DF2-848C-32CA2AD654A6}" type="datetimeFigureOut">
              <a:rPr lang="zh-CN" altLang="en-US" smtClean="0"/>
              <a:pPr/>
              <a:t>2019-11-27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21048E1-CEB0-4DF2-848C-32CA2AD654A6}" type="datetimeFigureOut">
              <a:rPr lang="zh-CN" altLang="en-US" smtClean="0"/>
              <a:pPr/>
              <a:t>2019-11-27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21048E1-CEB0-4DF2-848C-32CA2AD654A6}" type="datetimeFigureOut">
              <a:rPr lang="zh-CN" altLang="en-US" smtClean="0"/>
              <a:pPr/>
              <a:t>2019-11-27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21048E1-CEB0-4DF2-848C-32CA2AD654A6}" type="datetimeFigureOut">
              <a:rPr lang="zh-CN" altLang="en-US" smtClean="0"/>
              <a:pPr/>
              <a:t>2019-11-27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1048E1-CEB0-4DF2-848C-32CA2AD654A6}" type="datetimeFigureOut">
              <a:rPr lang="zh-CN" altLang="en-US" smtClean="0"/>
              <a:pPr/>
              <a:t>2019-11-27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21048E1-CEB0-4DF2-848C-32CA2AD654A6}" type="datetimeFigureOut">
              <a:rPr lang="zh-CN" altLang="en-US" smtClean="0"/>
              <a:pPr/>
              <a:t>2019-11-27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21048E1-CEB0-4DF2-848C-32CA2AD654A6}" type="datetimeFigureOut">
              <a:rPr lang="zh-CN" altLang="en-US" smtClean="0"/>
              <a:pPr/>
              <a:t>2019-11-27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21048E1-CEB0-4DF2-848C-32CA2AD654A6}" type="datetimeFigureOut">
              <a:rPr lang="zh-CN" altLang="en-US" smtClean="0"/>
              <a:pPr/>
              <a:t>2019-11-27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21048E1-CEB0-4DF2-848C-32CA2AD654A6}" type="datetimeFigureOut">
              <a:rPr lang="zh-CN" altLang="en-US" smtClean="0"/>
              <a:pPr/>
              <a:t>2019-11-27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D7C874-D36F-4D96-B067-F15722FBB24C}"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l="-25000" r="-25000"/>
          </a:stretch>
        </a:blipFill>
        <a:effectLst/>
      </p:bgPr>
    </p:bg>
    <p:spTree>
      <p:nvGrpSpPr>
        <p:cNvPr id="1" name=""/>
        <p:cNvGrpSpPr/>
        <p:nvPr/>
      </p:nvGrpSpPr>
      <p:grpSpPr>
        <a:xfrm>
          <a:off x="0" y="0"/>
          <a:ext cx="0" cy="0"/>
          <a:chOff x="0" y="0"/>
          <a:chExt cx="0" cy="0"/>
        </a:xfrm>
      </p:grpSpPr>
      <p:sp>
        <p:nvSpPr>
          <p:cNvPr id="7" name="矩形 6"/>
          <p:cNvSpPr/>
          <p:nvPr userDrawn="1"/>
        </p:nvSpPr>
        <p:spPr>
          <a:xfrm>
            <a:off x="0" y="0"/>
            <a:ext cx="9144000" cy="692696"/>
          </a:xfrm>
          <a:prstGeom prst="rect">
            <a:avLst/>
          </a:prstGeom>
          <a:gradFill>
            <a:gsLst>
              <a:gs pos="0">
                <a:schemeClr val="accent1">
                  <a:tint val="66000"/>
                  <a:satMod val="160000"/>
                  <a:alpha val="0"/>
                </a:schemeClr>
              </a:gs>
              <a:gs pos="50000">
                <a:schemeClr val="accent1">
                  <a:tint val="44500"/>
                  <a:satMod val="160000"/>
                </a:schemeClr>
              </a:gs>
              <a:gs pos="100000">
                <a:schemeClr val="accent1">
                  <a:tint val="23500"/>
                  <a:satMod val="1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395536" y="836712"/>
            <a:ext cx="8229600" cy="1143000"/>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00" y="2348880"/>
            <a:ext cx="8229600" cy="3777283"/>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1048E1-CEB0-4DF2-848C-32CA2AD654A6}" type="datetimeFigureOut">
              <a:rPr lang="zh-CN" altLang="en-US" smtClean="0"/>
              <a:pPr/>
              <a:t>2019-11-27</a:t>
            </a:fld>
            <a:endParaRPr lang="zh-CN" altLang="en-US"/>
          </a:p>
        </p:txBody>
      </p:sp>
      <p:pic>
        <p:nvPicPr>
          <p:cNvPr id="8" name="图片 7" descr="logo透明.png"/>
          <p:cNvPicPr>
            <a:picLocks noChangeAspect="1"/>
          </p:cNvPicPr>
          <p:nvPr userDrawn="1"/>
        </p:nvPicPr>
        <p:blipFill>
          <a:blip r:embed="rId14" cstate="print"/>
          <a:stretch>
            <a:fillRect/>
          </a:stretch>
        </p:blipFill>
        <p:spPr>
          <a:xfrm>
            <a:off x="6444208" y="0"/>
            <a:ext cx="2496393" cy="676234"/>
          </a:xfrm>
          <a:prstGeom prst="rect">
            <a:avLst/>
          </a:prstGeom>
        </p:spPr>
      </p:pic>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D7C874-D36F-4D96-B067-F15722FBB24C}"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shfe.com.cn/content/2019-SS/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zh-CN" altLang="en-US" sz="7200" smtClean="0">
                <a:latin typeface="黑体" pitchFamily="49" charset="-122"/>
                <a:ea typeface="黑体" pitchFamily="49" charset="-122"/>
                <a:cs typeface="阿里巴巴普惠体 L" pitchFamily="18" charset="-122"/>
              </a:rPr>
              <a:t>不锈钢期货简介</a:t>
            </a:r>
            <a:endParaRPr lang="zh-CN" altLang="en-US" sz="7200" dirty="0">
              <a:latin typeface="黑体" pitchFamily="49" charset="-122"/>
              <a:ea typeface="黑体" pitchFamily="49" charset="-122"/>
              <a:cs typeface="阿里巴巴普惠体 L" pitchFamily="18" charset="-122"/>
            </a:endParaRPr>
          </a:p>
        </p:txBody>
      </p:sp>
      <p:sp>
        <p:nvSpPr>
          <p:cNvPr id="3" name="副标题 2"/>
          <p:cNvSpPr>
            <a:spLocks noGrp="1"/>
          </p:cNvSpPr>
          <p:nvPr>
            <p:ph type="subTitle" idx="1"/>
          </p:nvPr>
        </p:nvSpPr>
        <p:spPr/>
        <p:txBody>
          <a:bodyPr/>
          <a:lstStyle/>
          <a:p>
            <a:pPr algn="l"/>
            <a:r>
              <a:rPr lang="en-US" altLang="zh-CN" smtClean="0">
                <a:solidFill>
                  <a:schemeClr val="tx1"/>
                </a:solidFill>
                <a:latin typeface="阿里巴巴普惠体 L" pitchFamily="18" charset="-122"/>
                <a:ea typeface="阿里巴巴普惠体 L" pitchFamily="18" charset="-122"/>
                <a:cs typeface="阿里巴巴普惠体 L" pitchFamily="18" charset="-122"/>
              </a:rPr>
              <a:t>                                       </a:t>
            </a:r>
          </a:p>
          <a:p>
            <a:pPr algn="r"/>
            <a:r>
              <a:rPr lang="en-US" altLang="zh-CN" sz="2800" smtClean="0">
                <a:solidFill>
                  <a:schemeClr val="tx1"/>
                </a:solidFill>
                <a:latin typeface="阿里巴巴普惠体 L" pitchFamily="18" charset="-122"/>
                <a:ea typeface="阿里巴巴普惠体 L" pitchFamily="18" charset="-122"/>
                <a:cs typeface="阿里巴巴普惠体 L" pitchFamily="18" charset="-122"/>
              </a:rPr>
              <a:t>                                            </a:t>
            </a:r>
            <a:r>
              <a:rPr lang="zh-CN" altLang="en-US" sz="2800" smtClean="0">
                <a:solidFill>
                  <a:schemeClr val="tx1"/>
                </a:solidFill>
                <a:latin typeface="黑体" pitchFamily="49" charset="-122"/>
                <a:ea typeface="黑体" pitchFamily="49" charset="-122"/>
                <a:cs typeface="阿里巴巴普惠体 L" pitchFamily="18" charset="-122"/>
              </a:rPr>
              <a:t>交易风控部编制</a:t>
            </a:r>
            <a:r>
              <a:rPr lang="en-US" altLang="zh-CN" sz="2800" smtClean="0">
                <a:solidFill>
                  <a:schemeClr val="tx1"/>
                </a:solidFill>
                <a:latin typeface="黑体" pitchFamily="49" charset="-122"/>
                <a:ea typeface="黑体" pitchFamily="49" charset="-122"/>
                <a:cs typeface="阿里巴巴普惠体 L" pitchFamily="18" charset="-122"/>
              </a:rPr>
              <a:t>       2019</a:t>
            </a:r>
            <a:r>
              <a:rPr lang="zh-CN" altLang="en-US" sz="2800" smtClean="0">
                <a:solidFill>
                  <a:schemeClr val="tx1"/>
                </a:solidFill>
                <a:latin typeface="黑体" pitchFamily="49" charset="-122"/>
                <a:ea typeface="黑体" pitchFamily="49" charset="-122"/>
                <a:cs typeface="阿里巴巴普惠体 L" pitchFamily="18" charset="-122"/>
              </a:rPr>
              <a:t>年</a:t>
            </a:r>
            <a:r>
              <a:rPr lang="en-US" altLang="zh-CN" sz="2800" smtClean="0">
                <a:solidFill>
                  <a:schemeClr val="tx1"/>
                </a:solidFill>
                <a:latin typeface="黑体" pitchFamily="49" charset="-122"/>
                <a:ea typeface="黑体" pitchFamily="49" charset="-122"/>
                <a:cs typeface="阿里巴巴普惠体 L" pitchFamily="18" charset="-122"/>
              </a:rPr>
              <a:t>9</a:t>
            </a:r>
            <a:r>
              <a:rPr lang="zh-CN" altLang="en-US" sz="2800" smtClean="0">
                <a:solidFill>
                  <a:schemeClr val="tx1"/>
                </a:solidFill>
                <a:latin typeface="黑体" pitchFamily="49" charset="-122"/>
                <a:ea typeface="黑体" pitchFamily="49" charset="-122"/>
                <a:cs typeface="阿里巴巴普惠体 L" pitchFamily="18" charset="-122"/>
              </a:rPr>
              <a:t>月</a:t>
            </a:r>
            <a:endParaRPr lang="zh-CN" altLang="en-US" sz="2800" dirty="0">
              <a:solidFill>
                <a:schemeClr val="tx1"/>
              </a:solidFill>
              <a:latin typeface="黑体" pitchFamily="49" charset="-122"/>
              <a:ea typeface="黑体"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2924944"/>
            <a:ext cx="8229600" cy="3240360"/>
          </a:xfrm>
        </p:spPr>
        <p:txBody>
          <a:bodyPr>
            <a:normAutofit/>
          </a:bodyPr>
          <a:lstStyle/>
          <a:p>
            <a:r>
              <a:rPr lang="en-US" altLang="zh-CN" sz="3600" b="1" smtClean="0">
                <a:latin typeface="+mn-ea"/>
                <a:cs typeface="阿里巴巴普惠体 R" pitchFamily="18" charset="-122"/>
              </a:rPr>
              <a:t>PART </a:t>
            </a:r>
            <a:r>
              <a:rPr lang="en-US" altLang="zh-CN" sz="3600" b="1" smtClean="0">
                <a:latin typeface="+mn-ea"/>
              </a:rPr>
              <a:t>Ⅰ </a:t>
            </a:r>
            <a:r>
              <a:rPr lang="zh-CN" altLang="en-US" sz="3600" b="1" smtClean="0">
                <a:latin typeface="+mn-ea"/>
              </a:rPr>
              <a:t>不锈钢</a:t>
            </a:r>
            <a:r>
              <a:rPr lang="zh-CN" altLang="en-US" sz="3600" b="1" smtClean="0">
                <a:latin typeface="+mn-ea"/>
                <a:cs typeface="阿里巴巴普惠体 R" pitchFamily="18" charset="-122"/>
              </a:rPr>
              <a:t>简介</a:t>
            </a:r>
            <a:endParaRPr lang="en-US" altLang="zh-CN" sz="3600" b="1" smtClean="0">
              <a:latin typeface="+mn-ea"/>
              <a:cs typeface="阿里巴巴普惠体 R" pitchFamily="18" charset="-122"/>
            </a:endParaRPr>
          </a:p>
          <a:p>
            <a:r>
              <a:rPr lang="en-US" altLang="zh-CN" sz="3600" b="1" smtClean="0">
                <a:latin typeface="+mn-ea"/>
                <a:cs typeface="阿里巴巴普惠体 R" pitchFamily="18" charset="-122"/>
              </a:rPr>
              <a:t>PART </a:t>
            </a:r>
            <a:r>
              <a:rPr lang="en-US" altLang="zh-CN" sz="3600" b="1" smtClean="0">
                <a:latin typeface="+mn-ea"/>
              </a:rPr>
              <a:t>Ⅱ </a:t>
            </a:r>
            <a:r>
              <a:rPr lang="zh-CN" altLang="en-US" sz="3600" b="1" smtClean="0">
                <a:latin typeface="+mn-ea"/>
              </a:rPr>
              <a:t>不锈钢</a:t>
            </a:r>
            <a:r>
              <a:rPr lang="zh-CN" altLang="en-US" sz="3600" b="1" smtClean="0">
                <a:latin typeface="+mn-ea"/>
                <a:cs typeface="阿里巴巴普惠体 R" pitchFamily="18" charset="-122"/>
              </a:rPr>
              <a:t>期货基础知识</a:t>
            </a:r>
            <a:endParaRPr lang="zh-CN" altLang="en-US" sz="3600" b="1">
              <a:latin typeface="+mn-ea"/>
              <a:cs typeface="阿里巴巴普惠体 R" pitchFamily="18"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827584" y="2924944"/>
            <a:ext cx="7772400" cy="1362075"/>
          </a:xfrm>
        </p:spPr>
        <p:txBody>
          <a:bodyPr>
            <a:normAutofit/>
          </a:bodyPr>
          <a:lstStyle/>
          <a:p>
            <a:pPr algn="ctr"/>
            <a:r>
              <a:rPr lang="en-US" altLang="zh-CN" smtClean="0">
                <a:latin typeface="+mn-ea"/>
                <a:ea typeface="+mn-ea"/>
                <a:cs typeface="阿里巴巴普惠体 R" pitchFamily="18" charset="-122"/>
              </a:rPr>
              <a:t>PART</a:t>
            </a:r>
            <a:r>
              <a:rPr lang="en-US" altLang="zh-CN" smtClean="0">
                <a:latin typeface="+mn-ea"/>
                <a:ea typeface="+mn-ea"/>
                <a:cs typeface="+mn-cs"/>
              </a:rPr>
              <a:t> Ⅰ </a:t>
            </a:r>
            <a:r>
              <a:rPr lang="zh-CN" altLang="en-US" smtClean="0">
                <a:latin typeface="+mn-ea"/>
                <a:ea typeface="+mn-ea"/>
                <a:cs typeface="+mn-cs"/>
              </a:rPr>
              <a:t>不锈钢</a:t>
            </a:r>
            <a:r>
              <a:rPr lang="zh-CN" altLang="en-US" smtClean="0">
                <a:latin typeface="+mn-ea"/>
                <a:ea typeface="+mn-ea"/>
                <a:cs typeface="阿里巴巴普惠体 R" pitchFamily="18" charset="-122"/>
              </a:rPr>
              <a:t>简介</a:t>
            </a:r>
            <a:endParaRPr lang="zh-CN" altLang="en-US">
              <a:latin typeface="+mn-ea"/>
              <a:ea typeface="+mn-ea"/>
              <a:cs typeface="阿里巴巴普惠体 R" pitchFamily="18"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836712"/>
            <a:ext cx="8229600" cy="576064"/>
          </a:xfrm>
        </p:spPr>
        <p:txBody>
          <a:bodyPr>
            <a:noAutofit/>
          </a:bodyPr>
          <a:lstStyle/>
          <a:p>
            <a:pPr algn="l"/>
            <a:r>
              <a:rPr lang="zh-CN" altLang="en-US" sz="3200" b="1" smtClean="0">
                <a:latin typeface="+mn-ea"/>
                <a:ea typeface="+mn-ea"/>
                <a:cs typeface="阿里巴巴普惠体 R" pitchFamily="18" charset="-122"/>
              </a:rPr>
              <a:t>不锈钢概况</a:t>
            </a:r>
            <a:r>
              <a:rPr lang="en-US" altLang="zh-CN" sz="3200" b="1" smtClean="0">
                <a:latin typeface="+mn-ea"/>
                <a:ea typeface="+mn-ea"/>
                <a:cs typeface="阿里巴巴普惠体 R" pitchFamily="18" charset="-122"/>
              </a:rPr>
              <a:t>--</a:t>
            </a:r>
            <a:r>
              <a:rPr lang="zh-CN" altLang="en-US" sz="3200" b="1" smtClean="0">
                <a:latin typeface="+mn-ea"/>
                <a:ea typeface="+mn-ea"/>
                <a:cs typeface="阿里巴巴普惠体 R" pitchFamily="18" charset="-122"/>
              </a:rPr>
              <a:t>我国不锈钢粗钢产量及分布</a:t>
            </a:r>
            <a:endParaRPr lang="zh-CN" altLang="en-US" sz="3200" b="1">
              <a:latin typeface="+mn-ea"/>
              <a:ea typeface="+mn-ea"/>
              <a:cs typeface="阿里巴巴普惠体 R" pitchFamily="18" charset="-122"/>
            </a:endParaRPr>
          </a:p>
        </p:txBody>
      </p:sp>
      <p:sp>
        <p:nvSpPr>
          <p:cNvPr id="5" name="内容占位符 4"/>
          <p:cNvSpPr>
            <a:spLocks noGrp="1"/>
          </p:cNvSpPr>
          <p:nvPr>
            <p:ph idx="1"/>
          </p:nvPr>
        </p:nvSpPr>
        <p:spPr>
          <a:xfrm>
            <a:off x="457200" y="1628800"/>
            <a:ext cx="8435280" cy="5229200"/>
          </a:xfrm>
        </p:spPr>
        <p:txBody>
          <a:bodyPr>
            <a:normAutofit/>
          </a:bodyPr>
          <a:lstStyle/>
          <a:p>
            <a:r>
              <a:rPr lang="en-US" altLang="zh-CN" sz="2800" smtClean="0">
                <a:latin typeface="+mn-ea"/>
              </a:rPr>
              <a:t>2018</a:t>
            </a:r>
            <a:r>
              <a:rPr lang="zh-CN" altLang="en-US" sz="2800" smtClean="0">
                <a:latin typeface="+mn-ea"/>
              </a:rPr>
              <a:t>年我国不锈钢产量</a:t>
            </a:r>
            <a:r>
              <a:rPr lang="en-US" altLang="zh-CN" sz="2800" smtClean="0">
                <a:latin typeface="+mn-ea"/>
              </a:rPr>
              <a:t>2670.7</a:t>
            </a:r>
            <a:r>
              <a:rPr lang="zh-CN" altLang="en-US" sz="2800" smtClean="0">
                <a:latin typeface="+mn-ea"/>
              </a:rPr>
              <a:t>万吨，年均复合增长率 </a:t>
            </a:r>
            <a:r>
              <a:rPr lang="en-US" altLang="zh-CN" sz="2800" smtClean="0">
                <a:latin typeface="+mn-ea"/>
              </a:rPr>
              <a:t>14.4%</a:t>
            </a:r>
            <a:r>
              <a:rPr lang="zh-CN" altLang="en-US" sz="2800" smtClean="0">
                <a:latin typeface="+mn-ea"/>
              </a:rPr>
              <a:t>。目前，我国不锈钢产量已占到世界不锈钢产量的</a:t>
            </a:r>
            <a:r>
              <a:rPr lang="en-US" altLang="zh-CN" sz="2800" smtClean="0">
                <a:latin typeface="+mn-ea"/>
              </a:rPr>
              <a:t>50%</a:t>
            </a:r>
            <a:r>
              <a:rPr lang="zh-CN" altLang="en-US" sz="2800" smtClean="0">
                <a:latin typeface="+mn-ea"/>
              </a:rPr>
              <a:t>以上，确立了在世 界不锈钢市场中的重要地位。</a:t>
            </a:r>
            <a:endParaRPr lang="en-US" altLang="zh-CN" sz="2800" smtClean="0">
              <a:latin typeface="+mn-ea"/>
            </a:endParaRPr>
          </a:p>
          <a:p>
            <a:pPr>
              <a:buNone/>
            </a:pPr>
            <a:endParaRPr lang="en-US" altLang="zh-CN" sz="2800" smtClean="0">
              <a:latin typeface="+mn-ea"/>
            </a:endParaRPr>
          </a:p>
          <a:p>
            <a:pPr>
              <a:buNone/>
            </a:pPr>
            <a:endParaRPr lang="en-US" altLang="zh-CN" sz="2800" smtClean="0"/>
          </a:p>
          <a:p>
            <a:pPr>
              <a:buNone/>
            </a:pPr>
            <a:endParaRPr lang="en-US" altLang="zh-CN" sz="2800" smtClean="0"/>
          </a:p>
          <a:p>
            <a:pPr>
              <a:buNone/>
            </a:pPr>
            <a:endParaRPr lang="zh-CN" altLang="en-US" sz="2800" smtClean="0"/>
          </a:p>
        </p:txBody>
      </p:sp>
      <p:pic>
        <p:nvPicPr>
          <p:cNvPr id="8" name="图片 7" descr="1.png"/>
          <p:cNvPicPr>
            <a:picLocks noChangeAspect="1"/>
          </p:cNvPicPr>
          <p:nvPr/>
        </p:nvPicPr>
        <p:blipFill>
          <a:blip r:embed="rId2" cstate="print"/>
          <a:stretch>
            <a:fillRect/>
          </a:stretch>
        </p:blipFill>
        <p:spPr>
          <a:xfrm>
            <a:off x="899592" y="3501007"/>
            <a:ext cx="6408712" cy="2664297"/>
          </a:xfrm>
          <a:prstGeom prst="rect">
            <a:avLst/>
          </a:prstGeom>
        </p:spPr>
      </p:pic>
      <p:sp>
        <p:nvSpPr>
          <p:cNvPr id="9" name="TextBox 8"/>
          <p:cNvSpPr txBox="1"/>
          <p:nvPr/>
        </p:nvSpPr>
        <p:spPr>
          <a:xfrm>
            <a:off x="5724128" y="6237312"/>
            <a:ext cx="3168352" cy="338554"/>
          </a:xfrm>
          <a:prstGeom prst="rect">
            <a:avLst/>
          </a:prstGeom>
          <a:noFill/>
        </p:spPr>
        <p:txBody>
          <a:bodyPr wrap="square" rtlCol="0">
            <a:spAutoFit/>
          </a:bodyPr>
          <a:lstStyle/>
          <a:p>
            <a:r>
              <a:rPr lang="zh-CN" altLang="en-US" sz="1600" smtClean="0"/>
              <a:t>图表来源上期所</a:t>
            </a:r>
            <a:endParaRPr lang="zh-CN" altLang="en-US" sz="1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80728"/>
            <a:ext cx="8229600" cy="5145435"/>
          </a:xfrm>
        </p:spPr>
        <p:txBody>
          <a:bodyPr>
            <a:normAutofit/>
          </a:bodyPr>
          <a:lstStyle/>
          <a:p>
            <a:r>
              <a:rPr lang="zh-CN" altLang="en-US" sz="2800" smtClean="0">
                <a:latin typeface="+mn-ea"/>
              </a:rPr>
              <a:t>我国不锈钢粗钢产量最大的省市依次是福建省、山西省和广西省，分别占国内粗钢产量的</a:t>
            </a:r>
            <a:r>
              <a:rPr lang="en-US" altLang="zh-CN" sz="2800" smtClean="0">
                <a:latin typeface="+mn-ea"/>
              </a:rPr>
              <a:t>28.0%</a:t>
            </a:r>
            <a:r>
              <a:rPr lang="zh-CN" altLang="en-US" sz="2800" smtClean="0">
                <a:latin typeface="+mn-ea"/>
              </a:rPr>
              <a:t>、</a:t>
            </a:r>
            <a:r>
              <a:rPr lang="en-US" altLang="zh-CN" sz="2800" smtClean="0">
                <a:latin typeface="+mn-ea"/>
              </a:rPr>
              <a:t>16.2%</a:t>
            </a:r>
            <a:r>
              <a:rPr lang="zh-CN" altLang="en-US" sz="2800" smtClean="0">
                <a:latin typeface="+mn-ea"/>
              </a:rPr>
              <a:t>和</a:t>
            </a:r>
            <a:r>
              <a:rPr lang="en-US" altLang="zh-CN" sz="2800" smtClean="0">
                <a:latin typeface="+mn-ea"/>
              </a:rPr>
              <a:t>15.3%</a:t>
            </a:r>
            <a:r>
              <a:rPr lang="zh-CN" altLang="en-US" sz="2800" smtClean="0">
                <a:latin typeface="+mn-ea"/>
              </a:rPr>
              <a:t>。前</a:t>
            </a:r>
            <a:r>
              <a:rPr lang="en-US" altLang="zh-CN" sz="2800" smtClean="0">
                <a:latin typeface="+mn-ea"/>
              </a:rPr>
              <a:t>5</a:t>
            </a:r>
            <a:r>
              <a:rPr lang="zh-CN" altLang="en-US" sz="2800" smtClean="0">
                <a:latin typeface="+mn-ea"/>
              </a:rPr>
              <a:t>省市粗钢产量为</a:t>
            </a:r>
            <a:r>
              <a:rPr lang="en-US" altLang="zh-CN" sz="2800" smtClean="0">
                <a:latin typeface="+mn-ea"/>
              </a:rPr>
              <a:t>2192.6</a:t>
            </a:r>
            <a:r>
              <a:rPr lang="zh-CN" altLang="en-US" sz="2800" smtClean="0">
                <a:latin typeface="+mn-ea"/>
              </a:rPr>
              <a:t>万吨，占国内粗钢总产量的</a:t>
            </a:r>
            <a:r>
              <a:rPr lang="en-US" altLang="zh-CN" sz="2800" smtClean="0">
                <a:latin typeface="+mn-ea"/>
              </a:rPr>
              <a:t>84.2%</a:t>
            </a:r>
            <a:r>
              <a:rPr lang="zh-CN" altLang="en-US" sz="2800" smtClean="0">
                <a:latin typeface="+mn-ea"/>
              </a:rPr>
              <a:t>。</a:t>
            </a:r>
            <a:endParaRPr lang="en-US" altLang="zh-CN" sz="2800" smtClean="0">
              <a:latin typeface="+mn-ea"/>
            </a:endParaRPr>
          </a:p>
          <a:p>
            <a:pPr>
              <a:buNone/>
            </a:pPr>
            <a:endParaRPr lang="zh-CN" altLang="en-US" sz="2800">
              <a:latin typeface="+mn-ea"/>
            </a:endParaRPr>
          </a:p>
        </p:txBody>
      </p:sp>
      <p:pic>
        <p:nvPicPr>
          <p:cNvPr id="4" name="图片 3" descr="1.png"/>
          <p:cNvPicPr>
            <a:picLocks noChangeAspect="1"/>
          </p:cNvPicPr>
          <p:nvPr/>
        </p:nvPicPr>
        <p:blipFill>
          <a:blip r:embed="rId2" cstate="print"/>
          <a:stretch>
            <a:fillRect/>
          </a:stretch>
        </p:blipFill>
        <p:spPr>
          <a:xfrm>
            <a:off x="899592" y="2852936"/>
            <a:ext cx="7272808" cy="3456384"/>
          </a:xfrm>
          <a:prstGeom prst="rect">
            <a:avLst/>
          </a:prstGeom>
        </p:spPr>
      </p:pic>
      <p:sp>
        <p:nvSpPr>
          <p:cNvPr id="5" name="TextBox 4"/>
          <p:cNvSpPr txBox="1"/>
          <p:nvPr/>
        </p:nvSpPr>
        <p:spPr>
          <a:xfrm>
            <a:off x="5868144" y="6453336"/>
            <a:ext cx="2664296" cy="338554"/>
          </a:xfrm>
          <a:prstGeom prst="rect">
            <a:avLst/>
          </a:prstGeom>
          <a:noFill/>
        </p:spPr>
        <p:txBody>
          <a:bodyPr wrap="square" rtlCol="0">
            <a:spAutoFit/>
          </a:bodyPr>
          <a:lstStyle/>
          <a:p>
            <a:r>
              <a:rPr lang="zh-CN" altLang="en-US" sz="1600" smtClean="0"/>
              <a:t>图表来源上期所</a:t>
            </a:r>
            <a:endParaRPr lang="zh-CN" altLang="en-US"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80728"/>
            <a:ext cx="8229600" cy="5145435"/>
          </a:xfrm>
        </p:spPr>
        <p:txBody>
          <a:bodyPr>
            <a:normAutofit/>
          </a:bodyPr>
          <a:lstStyle/>
          <a:p>
            <a:r>
              <a:rPr lang="zh-CN" altLang="en-US" sz="2800" smtClean="0">
                <a:latin typeface="+mn-ea"/>
              </a:rPr>
              <a:t>不锈钢行业集中度较高</a:t>
            </a:r>
            <a:endParaRPr lang="en-US" altLang="zh-CN" sz="2800" smtClean="0">
              <a:latin typeface="+mn-ea"/>
            </a:endParaRPr>
          </a:p>
          <a:p>
            <a:pPr>
              <a:buNone/>
            </a:pPr>
            <a:r>
              <a:rPr lang="en-US" altLang="zh-CN" sz="2800" smtClean="0">
                <a:latin typeface="+mn-ea"/>
              </a:rPr>
              <a:t>  2018</a:t>
            </a:r>
            <a:r>
              <a:rPr lang="zh-CN" altLang="en-US" sz="2800" smtClean="0">
                <a:latin typeface="+mn-ea"/>
              </a:rPr>
              <a:t>年国内前</a:t>
            </a:r>
            <a:r>
              <a:rPr lang="en-US" altLang="zh-CN" sz="2800" smtClean="0">
                <a:latin typeface="+mn-ea"/>
              </a:rPr>
              <a:t>10</a:t>
            </a:r>
            <a:r>
              <a:rPr lang="zh-CN" altLang="en-US" sz="2800" smtClean="0">
                <a:latin typeface="+mn-ea"/>
              </a:rPr>
              <a:t>不锈钢企业粗钢产量为</a:t>
            </a:r>
            <a:r>
              <a:rPr lang="en-US" altLang="zh-CN" sz="2800" smtClean="0">
                <a:latin typeface="+mn-ea"/>
              </a:rPr>
              <a:t>2025.3</a:t>
            </a:r>
            <a:r>
              <a:rPr lang="zh-CN" altLang="en-US" sz="2800" smtClean="0">
                <a:latin typeface="+mn-ea"/>
              </a:rPr>
              <a:t>万吨，占国内产量的</a:t>
            </a:r>
            <a:r>
              <a:rPr lang="en-US" altLang="zh-CN" sz="2800" smtClean="0">
                <a:latin typeface="+mn-ea"/>
              </a:rPr>
              <a:t>78.5%</a:t>
            </a:r>
            <a:r>
              <a:rPr lang="zh-CN" altLang="en-US" sz="2800" smtClean="0">
                <a:latin typeface="+mn-ea"/>
              </a:rPr>
              <a:t>， 行业集中度较高，民营钢厂的产量占比逐渐超过国有钢厂。</a:t>
            </a:r>
            <a:endParaRPr lang="en-US" altLang="zh-CN" sz="2800" smtClean="0">
              <a:latin typeface="+mn-ea"/>
            </a:endParaRPr>
          </a:p>
          <a:p>
            <a:pPr>
              <a:buNone/>
            </a:pPr>
            <a:endParaRPr lang="zh-CN" altLang="en-US" sz="2800">
              <a:latin typeface="+mn-ea"/>
            </a:endParaRPr>
          </a:p>
        </p:txBody>
      </p:sp>
      <p:pic>
        <p:nvPicPr>
          <p:cNvPr id="4" name="图片 3" descr="1.png"/>
          <p:cNvPicPr>
            <a:picLocks noChangeAspect="1"/>
          </p:cNvPicPr>
          <p:nvPr/>
        </p:nvPicPr>
        <p:blipFill>
          <a:blip r:embed="rId2" cstate="print"/>
          <a:stretch>
            <a:fillRect/>
          </a:stretch>
        </p:blipFill>
        <p:spPr>
          <a:xfrm>
            <a:off x="827584" y="2924944"/>
            <a:ext cx="6984776" cy="3528392"/>
          </a:xfrm>
          <a:prstGeom prst="rect">
            <a:avLst/>
          </a:prstGeom>
        </p:spPr>
      </p:pic>
      <p:sp>
        <p:nvSpPr>
          <p:cNvPr id="5" name="TextBox 4"/>
          <p:cNvSpPr txBox="1"/>
          <p:nvPr/>
        </p:nvSpPr>
        <p:spPr>
          <a:xfrm>
            <a:off x="5580112" y="6474822"/>
            <a:ext cx="3240360" cy="338554"/>
          </a:xfrm>
          <a:prstGeom prst="rect">
            <a:avLst/>
          </a:prstGeom>
          <a:noFill/>
        </p:spPr>
        <p:txBody>
          <a:bodyPr wrap="square" rtlCol="0">
            <a:spAutoFit/>
          </a:bodyPr>
          <a:lstStyle/>
          <a:p>
            <a:r>
              <a:rPr lang="zh-CN" altLang="en-US" sz="1600" smtClean="0"/>
              <a:t>图表来源上期所</a:t>
            </a:r>
            <a:endParaRPr lang="zh-CN" altLang="en-US" sz="1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836712"/>
            <a:ext cx="8229600" cy="720080"/>
          </a:xfrm>
        </p:spPr>
        <p:txBody>
          <a:bodyPr>
            <a:normAutofit/>
          </a:bodyPr>
          <a:lstStyle/>
          <a:p>
            <a:pPr algn="l"/>
            <a:r>
              <a:rPr lang="zh-CN" altLang="en-US" sz="3200" b="1" smtClean="0">
                <a:latin typeface="+mn-ea"/>
                <a:ea typeface="+mn-ea"/>
                <a:cs typeface="阿里巴巴普惠体 R" pitchFamily="18" charset="-122"/>
              </a:rPr>
              <a:t>不锈钢概况</a:t>
            </a:r>
            <a:r>
              <a:rPr lang="en-US" altLang="zh-CN" sz="3200" b="1" smtClean="0">
                <a:latin typeface="+mn-ea"/>
                <a:ea typeface="+mn-ea"/>
                <a:cs typeface="阿里巴巴普惠体 R" pitchFamily="18" charset="-122"/>
              </a:rPr>
              <a:t>--</a:t>
            </a:r>
            <a:r>
              <a:rPr lang="zh-CN" altLang="en-US" sz="3200" b="1" smtClean="0">
                <a:latin typeface="+mn-ea"/>
                <a:ea typeface="+mn-ea"/>
                <a:cs typeface="阿里巴巴普惠体 R" pitchFamily="18" charset="-122"/>
              </a:rPr>
              <a:t>我国冷轧不锈钢产能及分布</a:t>
            </a:r>
            <a:endParaRPr lang="zh-CN" altLang="en-US" sz="3200">
              <a:latin typeface="+mn-ea"/>
              <a:ea typeface="+mn-ea"/>
            </a:endParaRPr>
          </a:p>
        </p:txBody>
      </p:sp>
      <p:sp>
        <p:nvSpPr>
          <p:cNvPr id="3" name="内容占位符 2"/>
          <p:cNvSpPr>
            <a:spLocks noGrp="1"/>
          </p:cNvSpPr>
          <p:nvPr>
            <p:ph idx="1"/>
          </p:nvPr>
        </p:nvSpPr>
        <p:spPr>
          <a:xfrm>
            <a:off x="457200" y="1700808"/>
            <a:ext cx="8229600" cy="4425355"/>
          </a:xfrm>
        </p:spPr>
        <p:txBody>
          <a:bodyPr>
            <a:normAutofit/>
          </a:bodyPr>
          <a:lstStyle/>
          <a:p>
            <a:r>
              <a:rPr lang="zh-CN" altLang="en-US" sz="2800" smtClean="0"/>
              <a:t>冷轧不锈钢 主产区为山西、福建、广东、江苏、浙江和广西。</a:t>
            </a:r>
            <a:endParaRPr lang="en-US" altLang="zh-CN" sz="2800" smtClean="0"/>
          </a:p>
          <a:p>
            <a:pPr>
              <a:buNone/>
            </a:pPr>
            <a:endParaRPr lang="zh-CN" altLang="en-US" sz="2800"/>
          </a:p>
        </p:txBody>
      </p:sp>
      <p:pic>
        <p:nvPicPr>
          <p:cNvPr id="4" name="图片 3" descr="1.png"/>
          <p:cNvPicPr>
            <a:picLocks noChangeAspect="1"/>
          </p:cNvPicPr>
          <p:nvPr/>
        </p:nvPicPr>
        <p:blipFill>
          <a:blip r:embed="rId2" cstate="print"/>
          <a:stretch>
            <a:fillRect/>
          </a:stretch>
        </p:blipFill>
        <p:spPr>
          <a:xfrm>
            <a:off x="899592" y="2636912"/>
            <a:ext cx="6336704" cy="3672408"/>
          </a:xfrm>
          <a:prstGeom prst="rect">
            <a:avLst/>
          </a:prstGeom>
        </p:spPr>
      </p:pic>
      <p:sp>
        <p:nvSpPr>
          <p:cNvPr id="5" name="TextBox 4"/>
          <p:cNvSpPr txBox="1"/>
          <p:nvPr/>
        </p:nvSpPr>
        <p:spPr>
          <a:xfrm>
            <a:off x="5148064" y="6330806"/>
            <a:ext cx="2664296" cy="338554"/>
          </a:xfrm>
          <a:prstGeom prst="rect">
            <a:avLst/>
          </a:prstGeom>
          <a:noFill/>
        </p:spPr>
        <p:txBody>
          <a:bodyPr wrap="square" rtlCol="0">
            <a:spAutoFit/>
          </a:bodyPr>
          <a:lstStyle/>
          <a:p>
            <a:r>
              <a:rPr lang="zh-CN" altLang="en-US" sz="1600" smtClean="0"/>
              <a:t>图表来源上期所</a:t>
            </a:r>
            <a:endParaRPr lang="zh-CN" altLang="en-US" sz="1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836712"/>
            <a:ext cx="8229600" cy="792088"/>
          </a:xfrm>
        </p:spPr>
        <p:txBody>
          <a:bodyPr>
            <a:normAutofit fontScale="90000"/>
          </a:bodyPr>
          <a:lstStyle/>
          <a:p>
            <a:pPr algn="l"/>
            <a:r>
              <a:rPr lang="zh-CN" altLang="en-US" sz="3200" b="1" smtClean="0">
                <a:latin typeface="+mn-ea"/>
                <a:cs typeface="阿里巴巴普惠体 R" pitchFamily="18" charset="-122"/>
              </a:rPr>
              <a:t>不锈钢概况</a:t>
            </a:r>
            <a:r>
              <a:rPr lang="en-US" altLang="zh-CN" sz="3200" b="1" smtClean="0">
                <a:latin typeface="+mn-ea"/>
                <a:cs typeface="阿里巴巴普惠体 R" pitchFamily="18" charset="-122"/>
              </a:rPr>
              <a:t>--</a:t>
            </a:r>
            <a:r>
              <a:rPr lang="zh-CN" altLang="en-US" sz="3200" b="1" smtClean="0"/>
              <a:t>我国不锈钢市场需求状况及特点</a:t>
            </a:r>
            <a:endParaRPr lang="zh-CN" altLang="en-US" sz="3200" b="1"/>
          </a:p>
        </p:txBody>
      </p:sp>
      <p:sp>
        <p:nvSpPr>
          <p:cNvPr id="3" name="内容占位符 2"/>
          <p:cNvSpPr>
            <a:spLocks noGrp="1"/>
          </p:cNvSpPr>
          <p:nvPr>
            <p:ph idx="1"/>
          </p:nvPr>
        </p:nvSpPr>
        <p:spPr>
          <a:xfrm>
            <a:off x="457200" y="1628800"/>
            <a:ext cx="8229600" cy="4497363"/>
          </a:xfrm>
        </p:spPr>
        <p:txBody>
          <a:bodyPr>
            <a:normAutofit/>
          </a:bodyPr>
          <a:lstStyle/>
          <a:p>
            <a:r>
              <a:rPr lang="zh-CN" altLang="en-US" sz="2600" smtClean="0"/>
              <a:t>不锈钢以其良好的耐腐蚀、耐热、耐低温等性能被广泛应用于餐具、家用 电器、机械制造、建筑装饰、煤炭、石油化工等领域。</a:t>
            </a:r>
            <a:endParaRPr lang="en-US" altLang="zh-CN" sz="2600" smtClean="0"/>
          </a:p>
          <a:p>
            <a:pPr>
              <a:buNone/>
            </a:pPr>
            <a:endParaRPr lang="zh-CN" altLang="en-US" sz="2800"/>
          </a:p>
        </p:txBody>
      </p:sp>
      <p:pic>
        <p:nvPicPr>
          <p:cNvPr id="4" name="图片 3" descr="1.png"/>
          <p:cNvPicPr>
            <a:picLocks noChangeAspect="1"/>
          </p:cNvPicPr>
          <p:nvPr/>
        </p:nvPicPr>
        <p:blipFill>
          <a:blip r:embed="rId2" cstate="print"/>
          <a:stretch>
            <a:fillRect/>
          </a:stretch>
        </p:blipFill>
        <p:spPr>
          <a:xfrm>
            <a:off x="899592" y="2924944"/>
            <a:ext cx="6264696" cy="3384376"/>
          </a:xfrm>
          <a:prstGeom prst="rect">
            <a:avLst/>
          </a:prstGeom>
        </p:spPr>
      </p:pic>
      <p:sp>
        <p:nvSpPr>
          <p:cNvPr id="5" name="TextBox 4"/>
          <p:cNvSpPr txBox="1"/>
          <p:nvPr/>
        </p:nvSpPr>
        <p:spPr>
          <a:xfrm>
            <a:off x="5292080" y="6381328"/>
            <a:ext cx="2808312" cy="338554"/>
          </a:xfrm>
          <a:prstGeom prst="rect">
            <a:avLst/>
          </a:prstGeom>
          <a:noFill/>
        </p:spPr>
        <p:txBody>
          <a:bodyPr wrap="square" rtlCol="0">
            <a:spAutoFit/>
          </a:bodyPr>
          <a:lstStyle/>
          <a:p>
            <a:r>
              <a:rPr lang="zh-CN" altLang="en-US" sz="1600" smtClean="0"/>
              <a:t>图表来源上期所</a:t>
            </a:r>
            <a:endParaRPr lang="zh-CN" altLang="en-US" sz="16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052736"/>
            <a:ext cx="8229600" cy="5073427"/>
          </a:xfrm>
        </p:spPr>
        <p:txBody>
          <a:bodyPr>
            <a:normAutofit/>
          </a:bodyPr>
          <a:lstStyle/>
          <a:p>
            <a:r>
              <a:rPr lang="en-US" altLang="zh-CN" sz="2600" smtClean="0">
                <a:latin typeface="+mn-ea"/>
              </a:rPr>
              <a:t>2018</a:t>
            </a:r>
            <a:r>
              <a:rPr lang="zh-CN" altLang="en-US" sz="2600" smtClean="0">
                <a:latin typeface="+mn-ea"/>
              </a:rPr>
              <a:t>年我国人均不锈钢消费量达到</a:t>
            </a:r>
            <a:r>
              <a:rPr lang="en-US" altLang="zh-CN" sz="2600" smtClean="0">
                <a:latin typeface="+mn-ea"/>
              </a:rPr>
              <a:t>15.8</a:t>
            </a:r>
            <a:r>
              <a:rPr lang="zh-CN" altLang="en-US" sz="2600" smtClean="0">
                <a:latin typeface="+mn-ea"/>
              </a:rPr>
              <a:t>千克，与先进工业化国家相比还有较大差距。我国目前的人均不锈钢消费量只有意大利和韩国的</a:t>
            </a:r>
            <a:r>
              <a:rPr lang="en-US" altLang="zh-CN" sz="2600" smtClean="0">
                <a:latin typeface="+mn-ea"/>
              </a:rPr>
              <a:t>1/2</a:t>
            </a:r>
            <a:r>
              <a:rPr lang="zh-CN" altLang="en-US" sz="2600" smtClean="0">
                <a:latin typeface="+mn-ea"/>
              </a:rPr>
              <a:t>左右，耐腐蚀材料及耐高温材料只有</a:t>
            </a:r>
            <a:r>
              <a:rPr lang="en-US" altLang="zh-CN" sz="2600" smtClean="0">
                <a:latin typeface="+mn-ea"/>
              </a:rPr>
              <a:t>20</a:t>
            </a:r>
            <a:r>
              <a:rPr lang="zh-CN" altLang="en-US" sz="2600" smtClean="0">
                <a:latin typeface="+mn-ea"/>
              </a:rPr>
              <a:t>万吨</a:t>
            </a:r>
            <a:r>
              <a:rPr lang="en-US" altLang="zh-CN" sz="2600" smtClean="0">
                <a:latin typeface="+mn-ea"/>
              </a:rPr>
              <a:t>/</a:t>
            </a:r>
            <a:r>
              <a:rPr lang="zh-CN" altLang="en-US" sz="2600" smtClean="0">
                <a:latin typeface="+mn-ea"/>
              </a:rPr>
              <a:t>年，全球占比仅为</a:t>
            </a:r>
            <a:r>
              <a:rPr lang="en-US" altLang="zh-CN" sz="2600" smtClean="0">
                <a:latin typeface="+mn-ea"/>
              </a:rPr>
              <a:t>1%</a:t>
            </a:r>
            <a:r>
              <a:rPr lang="zh-CN" altLang="en-US" sz="2600" smtClean="0">
                <a:latin typeface="+mn-ea"/>
              </a:rPr>
              <a:t>，远低于美、德、法、日。</a:t>
            </a:r>
            <a:endParaRPr lang="en-US" altLang="zh-CN" sz="2600" smtClean="0">
              <a:latin typeface="+mn-ea"/>
            </a:endParaRPr>
          </a:p>
          <a:p>
            <a:pPr>
              <a:buNone/>
            </a:pPr>
            <a:endParaRPr lang="zh-CN" altLang="en-US" sz="2800">
              <a:latin typeface="+mn-ea"/>
            </a:endParaRPr>
          </a:p>
        </p:txBody>
      </p:sp>
      <p:pic>
        <p:nvPicPr>
          <p:cNvPr id="4" name="图片 3" descr="1.png"/>
          <p:cNvPicPr>
            <a:picLocks noChangeAspect="1"/>
          </p:cNvPicPr>
          <p:nvPr/>
        </p:nvPicPr>
        <p:blipFill>
          <a:blip r:embed="rId2" cstate="print"/>
          <a:stretch>
            <a:fillRect/>
          </a:stretch>
        </p:blipFill>
        <p:spPr>
          <a:xfrm>
            <a:off x="827584" y="3140968"/>
            <a:ext cx="6912768" cy="3240360"/>
          </a:xfrm>
          <a:prstGeom prst="rect">
            <a:avLst/>
          </a:prstGeom>
        </p:spPr>
      </p:pic>
      <p:sp>
        <p:nvSpPr>
          <p:cNvPr id="5" name="TextBox 4"/>
          <p:cNvSpPr txBox="1"/>
          <p:nvPr/>
        </p:nvSpPr>
        <p:spPr>
          <a:xfrm>
            <a:off x="5724128" y="6453336"/>
            <a:ext cx="2736304" cy="369332"/>
          </a:xfrm>
          <a:prstGeom prst="rect">
            <a:avLst/>
          </a:prstGeom>
          <a:noFill/>
        </p:spPr>
        <p:txBody>
          <a:bodyPr wrap="square" rtlCol="0">
            <a:spAutoFit/>
          </a:bodyPr>
          <a:lstStyle/>
          <a:p>
            <a:r>
              <a:rPr lang="zh-CN" altLang="en-US" smtClean="0"/>
              <a:t>图表来源上期所</a:t>
            </a: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836712"/>
            <a:ext cx="8229600" cy="720080"/>
          </a:xfrm>
        </p:spPr>
        <p:txBody>
          <a:bodyPr>
            <a:noAutofit/>
          </a:bodyPr>
          <a:lstStyle/>
          <a:p>
            <a:pPr algn="l"/>
            <a:r>
              <a:rPr lang="zh-CN" altLang="en-US" sz="3200" b="1" smtClean="0">
                <a:latin typeface="+mn-ea"/>
                <a:ea typeface="+mn-ea"/>
                <a:cs typeface="阿里巴巴普惠体 R" pitchFamily="18" charset="-122"/>
              </a:rPr>
              <a:t>不锈钢概况</a:t>
            </a:r>
            <a:r>
              <a:rPr lang="en-US" altLang="zh-CN" sz="3200" b="1" smtClean="0">
                <a:latin typeface="+mn-ea"/>
                <a:ea typeface="+mn-ea"/>
                <a:cs typeface="阿里巴巴普惠体 R" pitchFamily="18" charset="-122"/>
              </a:rPr>
              <a:t>--</a:t>
            </a:r>
            <a:r>
              <a:rPr lang="zh-CN" altLang="en-US" sz="3200" b="1" smtClean="0">
                <a:latin typeface="+mn-ea"/>
                <a:ea typeface="+mn-ea"/>
              </a:rPr>
              <a:t>我国不锈钢进出口及贸易情况</a:t>
            </a:r>
            <a:endParaRPr lang="zh-CN" altLang="en-US" sz="3200">
              <a:latin typeface="+mn-ea"/>
              <a:ea typeface="+mn-ea"/>
            </a:endParaRPr>
          </a:p>
        </p:txBody>
      </p:sp>
      <p:sp>
        <p:nvSpPr>
          <p:cNvPr id="3" name="内容占位符 2"/>
          <p:cNvSpPr>
            <a:spLocks noGrp="1"/>
          </p:cNvSpPr>
          <p:nvPr>
            <p:ph idx="1"/>
          </p:nvPr>
        </p:nvSpPr>
        <p:spPr>
          <a:xfrm>
            <a:off x="457200" y="1628800"/>
            <a:ext cx="8229600" cy="4497363"/>
          </a:xfrm>
        </p:spPr>
        <p:txBody>
          <a:bodyPr>
            <a:normAutofit/>
          </a:bodyPr>
          <a:lstStyle/>
          <a:p>
            <a:r>
              <a:rPr lang="zh-CN" altLang="en-US" sz="2800" smtClean="0"/>
              <a:t>不锈钢钢材进出口近年保持增长趋势，占产量比重较低。</a:t>
            </a:r>
            <a:endParaRPr lang="en-US" altLang="zh-CN" sz="2800" smtClean="0"/>
          </a:p>
          <a:p>
            <a:pPr>
              <a:buNone/>
            </a:pPr>
            <a:endParaRPr lang="zh-CN" altLang="en-US" sz="2800"/>
          </a:p>
        </p:txBody>
      </p:sp>
      <p:pic>
        <p:nvPicPr>
          <p:cNvPr id="4" name="图片 3" descr="1.png"/>
          <p:cNvPicPr>
            <a:picLocks noChangeAspect="1"/>
          </p:cNvPicPr>
          <p:nvPr/>
        </p:nvPicPr>
        <p:blipFill>
          <a:blip r:embed="rId2" cstate="print"/>
          <a:stretch>
            <a:fillRect/>
          </a:stretch>
        </p:blipFill>
        <p:spPr>
          <a:xfrm>
            <a:off x="899592" y="2636912"/>
            <a:ext cx="7056784" cy="3600400"/>
          </a:xfrm>
          <a:prstGeom prst="rect">
            <a:avLst/>
          </a:prstGeom>
        </p:spPr>
      </p:pic>
      <p:sp>
        <p:nvSpPr>
          <p:cNvPr id="5" name="TextBox 4"/>
          <p:cNvSpPr txBox="1"/>
          <p:nvPr/>
        </p:nvSpPr>
        <p:spPr>
          <a:xfrm>
            <a:off x="5724128" y="6381328"/>
            <a:ext cx="2736304" cy="338554"/>
          </a:xfrm>
          <a:prstGeom prst="rect">
            <a:avLst/>
          </a:prstGeom>
          <a:noFill/>
        </p:spPr>
        <p:txBody>
          <a:bodyPr wrap="square" rtlCol="0">
            <a:spAutoFit/>
          </a:bodyPr>
          <a:lstStyle/>
          <a:p>
            <a:r>
              <a:rPr lang="zh-CN" altLang="en-US" sz="1600" smtClean="0"/>
              <a:t>图表来源上期所</a:t>
            </a:r>
            <a:endParaRPr lang="zh-CN" altLang="en-US" sz="16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124744"/>
            <a:ext cx="8229600" cy="5001419"/>
          </a:xfrm>
        </p:spPr>
        <p:txBody>
          <a:bodyPr>
            <a:normAutofit/>
          </a:bodyPr>
          <a:lstStyle/>
          <a:p>
            <a:r>
              <a:rPr lang="zh-CN" altLang="en-US" sz="2800" smtClean="0">
                <a:latin typeface="+mn-ea"/>
              </a:rPr>
              <a:t>贸易集散中心</a:t>
            </a:r>
            <a:endParaRPr lang="en-US" altLang="zh-CN" sz="2800" smtClean="0">
              <a:latin typeface="+mn-ea"/>
            </a:endParaRPr>
          </a:p>
          <a:p>
            <a:pPr>
              <a:buNone/>
            </a:pPr>
            <a:r>
              <a:rPr lang="zh-CN" altLang="en-US" sz="2800" smtClean="0">
                <a:latin typeface="+mn-ea"/>
              </a:rPr>
              <a:t>  华东和华南是我国主要的不锈钢生产和消费地区。不锈钢市场形成了无锡和佛山两大贸易集散中心，两地流通量约占全国的</a:t>
            </a:r>
            <a:r>
              <a:rPr lang="en-US" altLang="zh-CN" sz="2800" smtClean="0">
                <a:latin typeface="+mn-ea"/>
              </a:rPr>
              <a:t>80%</a:t>
            </a:r>
            <a:r>
              <a:rPr lang="zh-CN" altLang="en-US" sz="2800" smtClean="0">
                <a:latin typeface="+mn-ea"/>
              </a:rPr>
              <a:t>以上，不锈钢冷轧卷板一 般在无锡、佛山被加工成半成品后，再运往全国各地。</a:t>
            </a:r>
            <a:endParaRPr lang="zh-CN" altLang="en-US" sz="2800">
              <a:latin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692696"/>
            <a:ext cx="8229600" cy="720080"/>
          </a:xfrm>
        </p:spPr>
        <p:txBody>
          <a:bodyPr>
            <a:normAutofit/>
          </a:bodyPr>
          <a:lstStyle/>
          <a:p>
            <a:pPr algn="l"/>
            <a:r>
              <a:rPr lang="zh-CN" altLang="en-US" sz="3200" b="1" smtClean="0"/>
              <a:t>不锈钢价格影响因素</a:t>
            </a:r>
            <a:endParaRPr lang="zh-CN" altLang="en-US" sz="3200" b="1"/>
          </a:p>
        </p:txBody>
      </p:sp>
      <p:sp>
        <p:nvSpPr>
          <p:cNvPr id="3" name="内容占位符 2"/>
          <p:cNvSpPr>
            <a:spLocks noGrp="1"/>
          </p:cNvSpPr>
          <p:nvPr>
            <p:ph idx="1"/>
          </p:nvPr>
        </p:nvSpPr>
        <p:spPr>
          <a:xfrm>
            <a:off x="467544" y="1412776"/>
            <a:ext cx="8229600" cy="4824536"/>
          </a:xfrm>
        </p:spPr>
        <p:txBody>
          <a:bodyPr>
            <a:normAutofit lnSpcReduction="10000"/>
          </a:bodyPr>
          <a:lstStyle/>
          <a:p>
            <a:r>
              <a:rPr lang="zh-CN" altLang="en-US" sz="2800" smtClean="0">
                <a:latin typeface="+mn-ea"/>
              </a:rPr>
              <a:t>经济周期</a:t>
            </a:r>
            <a:endParaRPr lang="en-US" altLang="zh-CN" sz="2800" smtClean="0">
              <a:latin typeface="+mn-ea"/>
            </a:endParaRPr>
          </a:p>
          <a:p>
            <a:pPr>
              <a:buNone/>
            </a:pPr>
            <a:r>
              <a:rPr lang="zh-CN" altLang="en-US" sz="2800" smtClean="0"/>
              <a:t>     不锈钢是与经济周期关系最为密切的行业之一，经济发展好，不锈钢需求多。</a:t>
            </a:r>
            <a:endParaRPr lang="en-US" altLang="zh-CN" sz="2800" smtClean="0">
              <a:latin typeface="+mn-ea"/>
            </a:endParaRPr>
          </a:p>
          <a:p>
            <a:r>
              <a:rPr lang="zh-CN" altLang="en-US" sz="2800" smtClean="0">
                <a:latin typeface="+mn-ea"/>
              </a:rPr>
              <a:t>原材料成本</a:t>
            </a:r>
            <a:endParaRPr lang="en-US" altLang="zh-CN" sz="2800" smtClean="0">
              <a:latin typeface="+mn-ea"/>
            </a:endParaRPr>
          </a:p>
          <a:p>
            <a:pPr>
              <a:buNone/>
            </a:pPr>
            <a:r>
              <a:rPr lang="zh-CN" altLang="en-US" sz="2800" smtClean="0"/>
              <a:t>    不锈钢产品价格与原料</a:t>
            </a:r>
            <a:r>
              <a:rPr lang="en-US" altLang="zh-CN" sz="2800" smtClean="0"/>
              <a:t>(</a:t>
            </a:r>
            <a:r>
              <a:rPr lang="zh-CN" altLang="en-US" sz="2800" smtClean="0"/>
              <a:t>主要是镍、铬</a:t>
            </a:r>
            <a:r>
              <a:rPr lang="en-US" altLang="zh-CN" sz="2800" smtClean="0"/>
              <a:t>)</a:t>
            </a:r>
            <a:r>
              <a:rPr lang="zh-CN" altLang="en-US" sz="2800" smtClean="0"/>
              <a:t>价格之间存在较强的关联性，但近年来两者价格相关性下降，原因是企业为了降低成本大量使用镍铁代替电解镍的一步法工艺冶炼 不锈钢，使得不锈钢成本与电解镍价格相关性降低。</a:t>
            </a:r>
            <a:endParaRPr lang="en-US" altLang="zh-CN" sz="2800" smtClean="0">
              <a:latin typeface="+mn-ea"/>
            </a:endParaRPr>
          </a:p>
          <a:p>
            <a:r>
              <a:rPr lang="zh-CN" altLang="en-US" sz="2800" smtClean="0">
                <a:latin typeface="+mn-ea"/>
              </a:rPr>
              <a:t>市场供需</a:t>
            </a:r>
            <a:endParaRPr lang="en-US" altLang="zh-CN" sz="2800" smtClean="0">
              <a:latin typeface="+mn-ea"/>
            </a:endParaRPr>
          </a:p>
          <a:p>
            <a:r>
              <a:rPr lang="zh-CN" altLang="en-US" sz="2800" smtClean="0">
                <a:latin typeface="+mn-ea"/>
              </a:rPr>
              <a:t>技术创新</a:t>
            </a:r>
            <a:endParaRPr lang="en-US" altLang="zh-CN" sz="2800" smtClean="0">
              <a:latin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620688"/>
            <a:ext cx="8229600" cy="720080"/>
          </a:xfrm>
        </p:spPr>
        <p:txBody>
          <a:bodyPr>
            <a:normAutofit/>
          </a:bodyPr>
          <a:lstStyle/>
          <a:p>
            <a:pPr algn="l"/>
            <a:r>
              <a:rPr lang="en-US" altLang="zh-CN" sz="3200" smtClean="0">
                <a:latin typeface="+mn-ea"/>
                <a:ea typeface="+mn-ea"/>
              </a:rPr>
              <a:t>304</a:t>
            </a:r>
            <a:r>
              <a:rPr lang="zh-CN" altLang="en-US" sz="3200" smtClean="0">
                <a:latin typeface="+mn-ea"/>
                <a:ea typeface="+mn-ea"/>
              </a:rPr>
              <a:t>不锈钢冷轧卷板的成本构成</a:t>
            </a:r>
            <a:endParaRPr lang="zh-CN" altLang="en-US" sz="3200">
              <a:latin typeface="+mn-ea"/>
              <a:ea typeface="+mn-ea"/>
            </a:endParaRPr>
          </a:p>
        </p:txBody>
      </p:sp>
      <p:sp>
        <p:nvSpPr>
          <p:cNvPr id="3" name="内容占位符 2"/>
          <p:cNvSpPr>
            <a:spLocks noGrp="1"/>
          </p:cNvSpPr>
          <p:nvPr>
            <p:ph idx="1"/>
          </p:nvPr>
        </p:nvSpPr>
        <p:spPr>
          <a:xfrm>
            <a:off x="457200" y="1340768"/>
            <a:ext cx="8229600" cy="5256584"/>
          </a:xfrm>
        </p:spPr>
        <p:txBody>
          <a:bodyPr>
            <a:normAutofit fontScale="92500" lnSpcReduction="10000"/>
          </a:bodyPr>
          <a:lstStyle/>
          <a:p>
            <a:r>
              <a:rPr lang="zh-CN" altLang="en-US" sz="2800" smtClean="0"/>
              <a:t>原材料成本</a:t>
            </a:r>
            <a:endParaRPr lang="en-US" altLang="zh-CN" sz="2800" smtClean="0"/>
          </a:p>
          <a:p>
            <a:pPr>
              <a:buNone/>
            </a:pPr>
            <a:r>
              <a:rPr lang="zh-CN" altLang="en-US" sz="2800" smtClean="0"/>
              <a:t>     原材料成本</a:t>
            </a:r>
            <a:r>
              <a:rPr lang="en-US" altLang="zh-CN" sz="2800" smtClean="0"/>
              <a:t>=</a:t>
            </a:r>
            <a:r>
              <a:rPr lang="zh-CN" altLang="en-US" sz="2800" smtClean="0"/>
              <a:t>（镍铁价格*</a:t>
            </a:r>
            <a:r>
              <a:rPr lang="en-US" altLang="zh-CN" sz="2800" smtClean="0"/>
              <a:t>70+</a:t>
            </a:r>
            <a:r>
              <a:rPr lang="zh-CN" altLang="en-US" sz="2800" smtClean="0"/>
              <a:t>废不锈钢价格*</a:t>
            </a:r>
            <a:r>
              <a:rPr lang="en-US" altLang="zh-CN" sz="2800" smtClean="0"/>
              <a:t>22+</a:t>
            </a:r>
            <a:r>
              <a:rPr lang="zh-CN" altLang="en-US" sz="2800" smtClean="0"/>
              <a:t>镍板价格*</a:t>
            </a:r>
            <a:r>
              <a:rPr lang="en-US" altLang="zh-CN" sz="2800" smtClean="0"/>
              <a:t>8</a:t>
            </a:r>
            <a:r>
              <a:rPr lang="zh-CN" altLang="en-US" sz="2800" smtClean="0"/>
              <a:t>）</a:t>
            </a:r>
            <a:r>
              <a:rPr lang="en-US" altLang="zh-CN" sz="2800" smtClean="0"/>
              <a:t>/100*8+</a:t>
            </a:r>
            <a:r>
              <a:rPr lang="zh-CN" altLang="en-US" sz="2800" smtClean="0"/>
              <a:t>铬铁价 格*</a:t>
            </a:r>
            <a:r>
              <a:rPr lang="en-US" altLang="zh-CN" sz="2800" smtClean="0"/>
              <a:t>0.36+450</a:t>
            </a:r>
          </a:p>
          <a:p>
            <a:pPr>
              <a:buNone/>
            </a:pPr>
            <a:r>
              <a:rPr lang="zh-CN" altLang="en-US" sz="2800" smtClean="0"/>
              <a:t>     配套原料是铁矿石、焦炭、熔剂等，辅助材料是石灰石、白 云石、耐火材料、电极等。这两块成本大约为</a:t>
            </a:r>
            <a:r>
              <a:rPr lang="en-US" altLang="zh-CN" sz="2800" smtClean="0"/>
              <a:t>450</a:t>
            </a:r>
            <a:r>
              <a:rPr lang="zh-CN" altLang="en-US" sz="2800" smtClean="0"/>
              <a:t>元</a:t>
            </a:r>
            <a:r>
              <a:rPr lang="en-US" altLang="zh-CN" sz="2800" smtClean="0"/>
              <a:t>/</a:t>
            </a:r>
            <a:r>
              <a:rPr lang="zh-CN" altLang="en-US" sz="2800" smtClean="0"/>
              <a:t>吨。</a:t>
            </a:r>
            <a:endParaRPr lang="en-US" altLang="zh-CN" sz="2800" smtClean="0"/>
          </a:p>
          <a:p>
            <a:r>
              <a:rPr lang="zh-CN" altLang="en-US" sz="2800" smtClean="0"/>
              <a:t>制造工序成本</a:t>
            </a:r>
            <a:endParaRPr lang="en-US" altLang="zh-CN" sz="2800" smtClean="0"/>
          </a:p>
          <a:p>
            <a:pPr>
              <a:buNone/>
            </a:pPr>
            <a:r>
              <a:rPr lang="zh-CN" altLang="en-US" sz="2800" smtClean="0"/>
              <a:t>     当前国内主流不锈钢厂冶炼工序成本约为</a:t>
            </a:r>
            <a:r>
              <a:rPr lang="en-US" altLang="zh-CN" sz="2800" smtClean="0"/>
              <a:t>1000</a:t>
            </a:r>
            <a:r>
              <a:rPr lang="zh-CN" altLang="en-US" sz="2800" smtClean="0"/>
              <a:t>元</a:t>
            </a:r>
            <a:r>
              <a:rPr lang="en-US" altLang="zh-CN" sz="2800" smtClean="0"/>
              <a:t>/</a:t>
            </a:r>
            <a:r>
              <a:rPr lang="zh-CN" altLang="en-US" sz="2800" smtClean="0"/>
              <a:t>吨，热轧、热酸成本约为 </a:t>
            </a:r>
            <a:r>
              <a:rPr lang="en-US" altLang="zh-CN" sz="2800" smtClean="0"/>
              <a:t>850</a:t>
            </a:r>
            <a:r>
              <a:rPr lang="zh-CN" altLang="en-US" sz="2800" smtClean="0"/>
              <a:t>元</a:t>
            </a:r>
            <a:r>
              <a:rPr lang="en-US" altLang="zh-CN" sz="2800" smtClean="0"/>
              <a:t>/</a:t>
            </a:r>
            <a:r>
              <a:rPr lang="zh-CN" altLang="en-US" sz="2800" smtClean="0"/>
              <a:t>吨，冷轧、冷酸成本差异较大，均值约为</a:t>
            </a:r>
            <a:r>
              <a:rPr lang="en-US" altLang="zh-CN" sz="2800" smtClean="0"/>
              <a:t>850</a:t>
            </a:r>
            <a:r>
              <a:rPr lang="zh-CN" altLang="en-US" sz="2800" smtClean="0"/>
              <a:t>元</a:t>
            </a:r>
            <a:r>
              <a:rPr lang="en-US" altLang="zh-CN" sz="2800" smtClean="0"/>
              <a:t>/</a:t>
            </a:r>
            <a:r>
              <a:rPr lang="zh-CN" altLang="en-US" sz="2800" smtClean="0"/>
              <a:t>吨。</a:t>
            </a:r>
            <a:endParaRPr lang="en-US" altLang="zh-CN" sz="2800" smtClean="0"/>
          </a:p>
          <a:p>
            <a:r>
              <a:rPr lang="zh-CN" altLang="en-US" sz="2800" smtClean="0"/>
              <a:t>设备折旧和财务成本</a:t>
            </a:r>
            <a:endParaRPr lang="en-US" altLang="zh-CN" sz="2800" smtClean="0"/>
          </a:p>
          <a:p>
            <a:pPr>
              <a:buNone/>
            </a:pPr>
            <a:r>
              <a:rPr lang="zh-CN" altLang="en-US" sz="2800" smtClean="0"/>
              <a:t>     当前国内主流不锈钢厂设备折旧成本约为</a:t>
            </a:r>
            <a:r>
              <a:rPr lang="en-US" altLang="zh-CN" sz="2800" smtClean="0"/>
              <a:t>400</a:t>
            </a:r>
            <a:r>
              <a:rPr lang="zh-CN" altLang="en-US" sz="2800" smtClean="0"/>
              <a:t>元</a:t>
            </a:r>
            <a:r>
              <a:rPr lang="en-US" altLang="zh-CN" sz="2800" smtClean="0"/>
              <a:t>/</a:t>
            </a:r>
            <a:r>
              <a:rPr lang="zh-CN" altLang="en-US" sz="2800" smtClean="0"/>
              <a:t>吨，财务成本约为</a:t>
            </a:r>
            <a:r>
              <a:rPr lang="en-US" altLang="zh-CN" sz="2800" smtClean="0"/>
              <a:t>250</a:t>
            </a:r>
            <a:r>
              <a:rPr lang="zh-CN" altLang="en-US" sz="2800" smtClean="0"/>
              <a:t>元</a:t>
            </a:r>
            <a:r>
              <a:rPr lang="en-US" altLang="zh-CN" sz="2800" smtClean="0"/>
              <a:t>/</a:t>
            </a:r>
            <a:r>
              <a:rPr lang="zh-CN" altLang="en-US" sz="2800" smtClean="0"/>
              <a:t>吨。</a:t>
            </a:r>
            <a:endParaRPr lang="en-US" altLang="zh-CN" sz="280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755576" y="3068960"/>
            <a:ext cx="7772400" cy="1362075"/>
          </a:xfrm>
        </p:spPr>
        <p:txBody>
          <a:bodyPr/>
          <a:lstStyle/>
          <a:p>
            <a:pPr algn="ctr"/>
            <a:r>
              <a:rPr lang="en-US" altLang="zh-CN" smtClean="0">
                <a:latin typeface="+mn-ea"/>
                <a:ea typeface="+mn-ea"/>
                <a:cs typeface="阿里巴巴普惠体 R" pitchFamily="18" charset="-122"/>
              </a:rPr>
              <a:t>PART </a:t>
            </a:r>
            <a:r>
              <a:rPr lang="en-US" altLang="zh-CN" smtClean="0">
                <a:latin typeface="+mn-ea"/>
                <a:ea typeface="+mn-ea"/>
              </a:rPr>
              <a:t>Ⅱ </a:t>
            </a:r>
            <a:r>
              <a:rPr lang="zh-CN" altLang="en-US" smtClean="0">
                <a:latin typeface="+mn-ea"/>
                <a:ea typeface="+mn-ea"/>
              </a:rPr>
              <a:t>不锈钢</a:t>
            </a:r>
            <a:r>
              <a:rPr lang="zh-CN" altLang="en-US" smtClean="0">
                <a:latin typeface="+mn-ea"/>
                <a:ea typeface="+mn-ea"/>
                <a:cs typeface="阿里巴巴普惠体 R" pitchFamily="18" charset="-122"/>
              </a:rPr>
              <a:t>期货基础知识</a:t>
            </a:r>
            <a:r>
              <a:rPr lang="zh-CN" altLang="en-US" smtClean="0">
                <a:latin typeface="阿里巴巴普惠体 R" pitchFamily="18" charset="-122"/>
                <a:ea typeface="阿里巴巴普惠体 R" pitchFamily="18" charset="-122"/>
                <a:cs typeface="阿里巴巴普惠体 R" pitchFamily="18" charset="-122"/>
              </a:rPr>
              <a:t/>
            </a:r>
            <a:br>
              <a:rPr lang="zh-CN" altLang="en-US" smtClean="0">
                <a:latin typeface="阿里巴巴普惠体 R" pitchFamily="18" charset="-122"/>
                <a:ea typeface="阿里巴巴普惠体 R" pitchFamily="18" charset="-122"/>
                <a:cs typeface="阿里巴巴普惠体 R" pitchFamily="18" charset="-122"/>
              </a:rPr>
            </a:b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nvGraphicFramePr>
        <p:xfrm>
          <a:off x="0" y="620688"/>
          <a:ext cx="9144000" cy="6241836"/>
        </p:xfrm>
        <a:graphic>
          <a:graphicData uri="http://schemas.openxmlformats.org/drawingml/2006/table">
            <a:tbl>
              <a:tblPr firstRow="1" bandRow="1">
                <a:tableStyleId>{5C22544A-7EE6-4342-B048-85BDC9FD1C3A}</a:tableStyleId>
              </a:tblPr>
              <a:tblGrid>
                <a:gridCol w="2008006"/>
                <a:gridCol w="7135994"/>
              </a:tblGrid>
              <a:tr h="432048">
                <a:tc gridSpan="2">
                  <a:txBody>
                    <a:bodyPr/>
                    <a:lstStyle/>
                    <a:p>
                      <a:pPr algn="l"/>
                      <a:r>
                        <a:rPr lang="zh-CN" altLang="en-US" sz="1600" smtClean="0">
                          <a:latin typeface="+mn-ea"/>
                          <a:ea typeface="+mn-ea"/>
                        </a:rPr>
                        <a:t>不锈钢期货合约</a:t>
                      </a:r>
                      <a:endParaRPr lang="zh-CN" altLang="en-US" sz="1600" dirty="0">
                        <a:latin typeface="+mn-ea"/>
                        <a:ea typeface="+mn-ea"/>
                      </a:endParaRPr>
                    </a:p>
                  </a:txBody>
                  <a:tcPr anchor="ctr"/>
                </a:tc>
                <a:tc hMerge="1">
                  <a:txBody>
                    <a:bodyPr/>
                    <a:lstStyle/>
                    <a:p>
                      <a:pPr algn="l"/>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交易品种</a:t>
                      </a:r>
                      <a:endParaRPr lang="zh-CN" altLang="en-US" sz="1600" dirty="0">
                        <a:latin typeface="+mn-ea"/>
                        <a:ea typeface="+mn-ea"/>
                      </a:endParaRPr>
                    </a:p>
                  </a:txBody>
                  <a:tcPr anchor="ctr"/>
                </a:tc>
                <a:tc>
                  <a:txBody>
                    <a:bodyPr/>
                    <a:lstStyle/>
                    <a:p>
                      <a:pPr algn="l"/>
                      <a:r>
                        <a:rPr lang="zh-CN" altLang="en-US" sz="1600" smtClean="0">
                          <a:latin typeface="+mn-ea"/>
                          <a:ea typeface="+mn-ea"/>
                        </a:rPr>
                        <a:t>不锈钢</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交易单位</a:t>
                      </a:r>
                      <a:endParaRPr lang="zh-CN" altLang="en-US" sz="1600" dirty="0">
                        <a:latin typeface="+mn-ea"/>
                        <a:ea typeface="+mn-ea"/>
                      </a:endParaRPr>
                    </a:p>
                  </a:txBody>
                  <a:tcPr anchor="ctr"/>
                </a:tc>
                <a:tc>
                  <a:txBody>
                    <a:bodyPr/>
                    <a:lstStyle/>
                    <a:p>
                      <a:pPr algn="l"/>
                      <a:r>
                        <a:rPr lang="en-US" altLang="zh-CN" sz="1600" smtClean="0">
                          <a:latin typeface="+mn-ea"/>
                          <a:ea typeface="+mn-ea"/>
                        </a:rPr>
                        <a:t>5</a:t>
                      </a:r>
                      <a:r>
                        <a:rPr lang="zh-CN" altLang="en-US" sz="1600" smtClean="0">
                          <a:latin typeface="+mn-ea"/>
                          <a:ea typeface="+mn-ea"/>
                        </a:rPr>
                        <a:t>吨</a:t>
                      </a:r>
                      <a:r>
                        <a:rPr lang="en-US" altLang="zh-CN" sz="1600" dirty="0" smtClean="0">
                          <a:latin typeface="+mn-ea"/>
                          <a:ea typeface="+mn-ea"/>
                        </a:rPr>
                        <a:t>/</a:t>
                      </a:r>
                      <a:r>
                        <a:rPr lang="zh-CN" altLang="en-US" sz="1600" dirty="0" smtClean="0">
                          <a:latin typeface="+mn-ea"/>
                          <a:ea typeface="+mn-ea"/>
                        </a:rPr>
                        <a:t>手 </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报价单位</a:t>
                      </a:r>
                      <a:endParaRPr lang="zh-CN" altLang="en-US" sz="1600" dirty="0">
                        <a:latin typeface="+mn-ea"/>
                        <a:ea typeface="+mn-ea"/>
                      </a:endParaRPr>
                    </a:p>
                  </a:txBody>
                  <a:tcPr anchor="ctr"/>
                </a:tc>
                <a:tc>
                  <a:txBody>
                    <a:bodyPr/>
                    <a:lstStyle/>
                    <a:p>
                      <a:pPr algn="l"/>
                      <a:r>
                        <a:rPr lang="zh-CN" altLang="en-US" sz="1600" dirty="0" smtClean="0">
                          <a:latin typeface="+mn-ea"/>
                          <a:ea typeface="+mn-ea"/>
                        </a:rPr>
                        <a:t>元（人民币）</a:t>
                      </a:r>
                      <a:r>
                        <a:rPr lang="en-US" altLang="zh-CN" sz="1600" dirty="0" smtClean="0">
                          <a:latin typeface="+mn-ea"/>
                          <a:ea typeface="+mn-ea"/>
                        </a:rPr>
                        <a:t>/</a:t>
                      </a:r>
                      <a:r>
                        <a:rPr lang="zh-CN" altLang="en-US" sz="1600" dirty="0" smtClean="0">
                          <a:latin typeface="+mn-ea"/>
                          <a:ea typeface="+mn-ea"/>
                        </a:rPr>
                        <a:t>吨 </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最小变动价位</a:t>
                      </a:r>
                      <a:endParaRPr lang="zh-CN" altLang="en-US" sz="1600" dirty="0">
                        <a:latin typeface="+mn-ea"/>
                        <a:ea typeface="+mn-ea"/>
                      </a:endParaRPr>
                    </a:p>
                  </a:txBody>
                  <a:tcPr anchor="ctr"/>
                </a:tc>
                <a:tc>
                  <a:txBody>
                    <a:bodyPr/>
                    <a:lstStyle/>
                    <a:p>
                      <a:pPr algn="l"/>
                      <a:r>
                        <a:rPr lang="en-US" altLang="zh-CN" sz="1600" smtClean="0">
                          <a:latin typeface="+mn-ea"/>
                          <a:ea typeface="+mn-ea"/>
                        </a:rPr>
                        <a:t>5</a:t>
                      </a:r>
                      <a:r>
                        <a:rPr lang="zh-CN" altLang="en-US" sz="1600" smtClean="0">
                          <a:latin typeface="+mn-ea"/>
                          <a:ea typeface="+mn-ea"/>
                        </a:rPr>
                        <a:t>元</a:t>
                      </a:r>
                      <a:r>
                        <a:rPr lang="en-US" altLang="zh-CN" sz="1600" dirty="0" smtClean="0">
                          <a:latin typeface="+mn-ea"/>
                          <a:ea typeface="+mn-ea"/>
                        </a:rPr>
                        <a:t>/</a:t>
                      </a:r>
                      <a:r>
                        <a:rPr lang="zh-CN" altLang="en-US" sz="1600" dirty="0" smtClean="0">
                          <a:latin typeface="+mn-ea"/>
                          <a:ea typeface="+mn-ea"/>
                        </a:rPr>
                        <a:t>吨</a:t>
                      </a:r>
                      <a:endParaRPr lang="zh-CN" altLang="en-US" sz="1600" dirty="0">
                        <a:latin typeface="+mn-ea"/>
                        <a:ea typeface="+mn-ea"/>
                      </a:endParaRPr>
                    </a:p>
                  </a:txBody>
                  <a:tcPr anchor="ctr"/>
                </a:tc>
              </a:tr>
              <a:tr h="473328">
                <a:tc>
                  <a:txBody>
                    <a:bodyPr/>
                    <a:lstStyle/>
                    <a:p>
                      <a:pPr algn="l"/>
                      <a:r>
                        <a:rPr lang="zh-CN" altLang="en-US" sz="1600" dirty="0" smtClean="0">
                          <a:latin typeface="+mn-ea"/>
                          <a:ea typeface="+mn-ea"/>
                        </a:rPr>
                        <a:t>每日价格波动限制</a:t>
                      </a:r>
                      <a:endParaRPr lang="zh-CN" altLang="en-US" sz="1600" dirty="0">
                        <a:latin typeface="+mn-ea"/>
                        <a:ea typeface="+mn-ea"/>
                      </a:endParaRPr>
                    </a:p>
                  </a:txBody>
                  <a:tcPr anchor="ctr"/>
                </a:tc>
                <a:tc>
                  <a:txBody>
                    <a:bodyPr/>
                    <a:lstStyle/>
                    <a:p>
                      <a:pPr algn="l"/>
                      <a:r>
                        <a:rPr lang="zh-CN" altLang="en-US" sz="1600" dirty="0" smtClean="0">
                          <a:latin typeface="+mn-ea"/>
                          <a:ea typeface="+mn-ea"/>
                        </a:rPr>
                        <a:t>上一交易日结算</a:t>
                      </a:r>
                      <a:r>
                        <a:rPr lang="zh-CN" altLang="en-US" sz="1600" smtClean="0">
                          <a:latin typeface="+mn-ea"/>
                          <a:ea typeface="+mn-ea"/>
                        </a:rPr>
                        <a:t>价</a:t>
                      </a:r>
                      <a:r>
                        <a:rPr lang="en-US" altLang="zh-CN" sz="1600" smtClean="0">
                          <a:latin typeface="+mn-ea"/>
                          <a:ea typeface="+mn-ea"/>
                        </a:rPr>
                        <a:t>±4%</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最低交易保证金</a:t>
                      </a:r>
                      <a:endParaRPr lang="zh-CN" altLang="en-US" sz="1600" dirty="0">
                        <a:latin typeface="+mn-ea"/>
                        <a:ea typeface="+mn-ea"/>
                      </a:endParaRPr>
                    </a:p>
                  </a:txBody>
                  <a:tcPr anchor="ctr"/>
                </a:tc>
                <a:tc>
                  <a:txBody>
                    <a:bodyPr/>
                    <a:lstStyle/>
                    <a:p>
                      <a:pPr algn="l"/>
                      <a:r>
                        <a:rPr lang="zh-CN" altLang="en-US" sz="1600" dirty="0" smtClean="0">
                          <a:latin typeface="+mn-ea"/>
                          <a:ea typeface="+mn-ea"/>
                        </a:rPr>
                        <a:t>合约价值</a:t>
                      </a:r>
                      <a:r>
                        <a:rPr lang="zh-CN" altLang="en-US" sz="1600" smtClean="0">
                          <a:latin typeface="+mn-ea"/>
                          <a:ea typeface="+mn-ea"/>
                        </a:rPr>
                        <a:t>的 </a:t>
                      </a:r>
                      <a:r>
                        <a:rPr lang="en-US" altLang="zh-CN" sz="1600" smtClean="0">
                          <a:latin typeface="+mn-ea"/>
                          <a:ea typeface="+mn-ea"/>
                        </a:rPr>
                        <a:t>5% </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合约交割月份</a:t>
                      </a:r>
                      <a:endParaRPr lang="zh-CN" altLang="en-US" sz="1600" dirty="0">
                        <a:latin typeface="+mn-ea"/>
                        <a:ea typeface="+mn-ea"/>
                      </a:endParaRPr>
                    </a:p>
                  </a:txBody>
                  <a:tcPr anchor="ctr"/>
                </a:tc>
                <a:tc>
                  <a:txBody>
                    <a:bodyPr/>
                    <a:lstStyle/>
                    <a:p>
                      <a:pPr algn="l"/>
                      <a:r>
                        <a:rPr lang="en-US" altLang="zh-CN" sz="1600" smtClean="0">
                          <a:latin typeface="+mn-ea"/>
                          <a:ea typeface="+mn-ea"/>
                        </a:rPr>
                        <a:t>1-12 </a:t>
                      </a:r>
                      <a:r>
                        <a:rPr lang="zh-CN" altLang="en-US" sz="1600" dirty="0" smtClean="0">
                          <a:latin typeface="+mn-ea"/>
                          <a:ea typeface="+mn-ea"/>
                        </a:rPr>
                        <a:t>月</a:t>
                      </a:r>
                      <a:endParaRPr lang="zh-CN" altLang="en-US" sz="1600" dirty="0">
                        <a:latin typeface="+mn-ea"/>
                        <a:ea typeface="+mn-ea"/>
                      </a:endParaRPr>
                    </a:p>
                  </a:txBody>
                  <a:tcPr anchor="ctr"/>
                </a:tc>
              </a:tr>
              <a:tr h="344676">
                <a:tc>
                  <a:txBody>
                    <a:bodyPr/>
                    <a:lstStyle/>
                    <a:p>
                      <a:pPr algn="l"/>
                      <a:r>
                        <a:rPr lang="zh-CN" altLang="en-US" sz="1600" dirty="0" smtClean="0">
                          <a:latin typeface="+mn-ea"/>
                          <a:ea typeface="+mn-ea"/>
                        </a:rPr>
                        <a:t>交易时间</a:t>
                      </a:r>
                      <a:endParaRPr lang="zh-CN" altLang="en-US" sz="1600" dirty="0">
                        <a:latin typeface="+mn-ea"/>
                        <a:ea typeface="+mn-ea"/>
                      </a:endParaRPr>
                    </a:p>
                  </a:txBody>
                  <a:tcPr anchor="ctr"/>
                </a:tc>
                <a:tc>
                  <a:txBody>
                    <a:bodyPr/>
                    <a:lstStyle/>
                    <a:p>
                      <a:pPr algn="l"/>
                      <a:r>
                        <a:rPr lang="zh-CN" altLang="en-US" sz="1600" smtClean="0">
                          <a:latin typeface="+mn-ea"/>
                          <a:ea typeface="+mn-ea"/>
                        </a:rPr>
                        <a:t>上午 </a:t>
                      </a:r>
                      <a:r>
                        <a:rPr lang="en-US" altLang="zh-CN" sz="1600" dirty="0" smtClean="0">
                          <a:latin typeface="+mn-ea"/>
                          <a:ea typeface="+mn-ea"/>
                        </a:rPr>
                        <a:t>9</a:t>
                      </a:r>
                      <a:r>
                        <a:rPr lang="zh-CN" altLang="en-US" sz="1600" dirty="0" smtClean="0">
                          <a:latin typeface="+mn-ea"/>
                          <a:ea typeface="+mn-ea"/>
                        </a:rPr>
                        <a:t>：</a:t>
                      </a:r>
                      <a:r>
                        <a:rPr lang="en-US" altLang="zh-CN" sz="1600" dirty="0" smtClean="0">
                          <a:latin typeface="+mn-ea"/>
                          <a:ea typeface="+mn-ea"/>
                        </a:rPr>
                        <a:t>00-11</a:t>
                      </a:r>
                      <a:r>
                        <a:rPr lang="zh-CN" altLang="en-US" sz="1600" dirty="0" smtClean="0">
                          <a:latin typeface="+mn-ea"/>
                          <a:ea typeface="+mn-ea"/>
                        </a:rPr>
                        <a:t>：</a:t>
                      </a:r>
                      <a:r>
                        <a:rPr lang="en-US" altLang="zh-CN" sz="1600" dirty="0" smtClean="0">
                          <a:latin typeface="+mn-ea"/>
                          <a:ea typeface="+mn-ea"/>
                        </a:rPr>
                        <a:t>30</a:t>
                      </a:r>
                      <a:r>
                        <a:rPr lang="zh-CN" altLang="en-US" sz="1600" dirty="0" smtClean="0">
                          <a:latin typeface="+mn-ea"/>
                          <a:ea typeface="+mn-ea"/>
                        </a:rPr>
                        <a:t>，下午 </a:t>
                      </a:r>
                      <a:r>
                        <a:rPr lang="en-US" altLang="zh-CN" sz="1600" dirty="0" smtClean="0">
                          <a:latin typeface="+mn-ea"/>
                          <a:ea typeface="+mn-ea"/>
                        </a:rPr>
                        <a:t>1</a:t>
                      </a:r>
                      <a:r>
                        <a:rPr lang="zh-CN" altLang="en-US" sz="1600" dirty="0" smtClean="0">
                          <a:latin typeface="+mn-ea"/>
                          <a:ea typeface="+mn-ea"/>
                        </a:rPr>
                        <a:t>：</a:t>
                      </a:r>
                      <a:r>
                        <a:rPr lang="en-US" altLang="zh-CN" sz="1600" dirty="0" smtClean="0">
                          <a:latin typeface="+mn-ea"/>
                          <a:ea typeface="+mn-ea"/>
                        </a:rPr>
                        <a:t>30-3</a:t>
                      </a:r>
                      <a:r>
                        <a:rPr lang="zh-CN" altLang="en-US" sz="1600" dirty="0" smtClean="0">
                          <a:latin typeface="+mn-ea"/>
                          <a:ea typeface="+mn-ea"/>
                        </a:rPr>
                        <a:t>：</a:t>
                      </a:r>
                      <a:r>
                        <a:rPr lang="en-US" altLang="zh-CN" sz="1600" dirty="0" smtClean="0">
                          <a:latin typeface="+mn-ea"/>
                          <a:ea typeface="+mn-ea"/>
                        </a:rPr>
                        <a:t>00 </a:t>
                      </a:r>
                      <a:r>
                        <a:rPr lang="zh-CN" altLang="en-US" sz="1600" dirty="0" smtClean="0">
                          <a:latin typeface="+mn-ea"/>
                          <a:ea typeface="+mn-ea"/>
                        </a:rPr>
                        <a:t>及交易所规定</a:t>
                      </a:r>
                      <a:r>
                        <a:rPr lang="zh-CN" altLang="en-US" sz="1600" smtClean="0">
                          <a:latin typeface="+mn-ea"/>
                          <a:ea typeface="+mn-ea"/>
                        </a:rPr>
                        <a:t>的其他交易时间</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最后交易日</a:t>
                      </a:r>
                      <a:endParaRPr lang="zh-CN" altLang="en-US" sz="1600" dirty="0">
                        <a:latin typeface="+mn-ea"/>
                        <a:ea typeface="+mn-ea"/>
                      </a:endParaRPr>
                    </a:p>
                  </a:txBody>
                  <a:tcPr anchor="ctr"/>
                </a:tc>
                <a:tc>
                  <a:txBody>
                    <a:bodyPr/>
                    <a:lstStyle/>
                    <a:p>
                      <a:pPr algn="l"/>
                      <a:r>
                        <a:rPr lang="zh-CN" altLang="en-US" sz="1600" smtClean="0">
                          <a:latin typeface="+mn-ea"/>
                          <a:ea typeface="+mn-ea"/>
                        </a:rPr>
                        <a:t>合约月份的</a:t>
                      </a:r>
                      <a:r>
                        <a:rPr lang="en-US" altLang="zh-CN" sz="1600" smtClean="0">
                          <a:latin typeface="+mn-ea"/>
                          <a:ea typeface="+mn-ea"/>
                        </a:rPr>
                        <a:t>15</a:t>
                      </a:r>
                      <a:r>
                        <a:rPr lang="zh-CN" altLang="en-US" sz="1600" smtClean="0">
                          <a:latin typeface="+mn-ea"/>
                          <a:ea typeface="+mn-ea"/>
                        </a:rPr>
                        <a:t>日</a:t>
                      </a:r>
                      <a:r>
                        <a:rPr lang="zh-CN" altLang="en-US" sz="1600" kern="1200" smtClean="0">
                          <a:solidFill>
                            <a:schemeClr val="dk1"/>
                          </a:solidFill>
                          <a:latin typeface="+mn-ea"/>
                          <a:ea typeface="+mn-ea"/>
                          <a:cs typeface="+mn-cs"/>
                        </a:rPr>
                        <a:t>（遇国家法定节假日顺延</a:t>
                      </a:r>
                      <a:r>
                        <a:rPr lang="en-US" altLang="zh-CN" sz="1600" kern="1200" smtClean="0">
                          <a:solidFill>
                            <a:schemeClr val="dk1"/>
                          </a:solidFill>
                          <a:latin typeface="+mn-ea"/>
                          <a:ea typeface="+mn-ea"/>
                          <a:cs typeface="+mn-cs"/>
                        </a:rPr>
                        <a:t>,</a:t>
                      </a:r>
                      <a:r>
                        <a:rPr lang="zh-CN" altLang="en-US" sz="1600" kern="1200" smtClean="0">
                          <a:solidFill>
                            <a:schemeClr val="dk1"/>
                          </a:solidFill>
                          <a:latin typeface="+mn-ea"/>
                          <a:ea typeface="+mn-ea"/>
                          <a:cs typeface="+mn-cs"/>
                        </a:rPr>
                        <a:t>春节月份等最后交易日交易所可另行调整并通知）</a:t>
                      </a:r>
                      <a:endParaRPr lang="zh-CN" altLang="en-US" sz="1600" kern="1200" dirty="0">
                        <a:solidFill>
                          <a:schemeClr val="dk1"/>
                        </a:solidFill>
                        <a:latin typeface="+mn-ea"/>
                        <a:ea typeface="+mn-ea"/>
                        <a:cs typeface="+mn-cs"/>
                      </a:endParaRPr>
                    </a:p>
                  </a:txBody>
                  <a:tcPr anchor="ctr"/>
                </a:tc>
              </a:tr>
              <a:tr h="367722">
                <a:tc>
                  <a:txBody>
                    <a:bodyPr/>
                    <a:lstStyle/>
                    <a:p>
                      <a:pPr algn="l"/>
                      <a:r>
                        <a:rPr lang="zh-CN" altLang="en-US" sz="1600" smtClean="0">
                          <a:latin typeface="+mn-ea"/>
                          <a:ea typeface="+mn-ea"/>
                        </a:rPr>
                        <a:t>交割日期</a:t>
                      </a:r>
                      <a:endParaRPr lang="zh-CN" altLang="en-US" sz="1600" dirty="0">
                        <a:latin typeface="+mn-ea"/>
                        <a:ea typeface="+mn-ea"/>
                      </a:endParaRPr>
                    </a:p>
                  </a:txBody>
                  <a:tcPr anchor="ctr"/>
                </a:tc>
                <a:tc>
                  <a:txBody>
                    <a:bodyPr/>
                    <a:lstStyle/>
                    <a:p>
                      <a:pPr marL="0" algn="l" defTabSz="914400" rtl="0" eaLnBrk="1" latinLnBrk="0" hangingPunct="1"/>
                      <a:r>
                        <a:rPr lang="zh-CN" altLang="en-US" sz="1600" kern="1200" smtClean="0">
                          <a:solidFill>
                            <a:schemeClr val="dk1"/>
                          </a:solidFill>
                          <a:latin typeface="+mn-ea"/>
                          <a:ea typeface="+mn-ea"/>
                          <a:cs typeface="+mn-cs"/>
                        </a:rPr>
                        <a:t>最后交易日后连续五个工作日</a:t>
                      </a:r>
                      <a:endParaRPr lang="zh-CN" altLang="en-US" sz="1600" kern="1200" dirty="0">
                        <a:solidFill>
                          <a:schemeClr val="dk1"/>
                        </a:solidFill>
                        <a:latin typeface="+mn-ea"/>
                        <a:ea typeface="+mn-ea"/>
                        <a:cs typeface="+mn-cs"/>
                      </a:endParaRPr>
                    </a:p>
                  </a:txBody>
                  <a:tcPr anchor="ctr"/>
                </a:tc>
              </a:tr>
              <a:tr h="367722">
                <a:tc>
                  <a:txBody>
                    <a:bodyPr/>
                    <a:lstStyle/>
                    <a:p>
                      <a:pPr algn="l"/>
                      <a:r>
                        <a:rPr lang="zh-CN" altLang="en-US" sz="1600" dirty="0" smtClean="0">
                          <a:latin typeface="+mn-ea"/>
                          <a:ea typeface="+mn-ea"/>
                        </a:rPr>
                        <a:t>交割品级</a:t>
                      </a:r>
                      <a:endParaRPr lang="zh-CN" altLang="en-US" sz="1600" dirty="0">
                        <a:latin typeface="+mn-ea"/>
                        <a:ea typeface="+mn-ea"/>
                      </a:endParaRPr>
                    </a:p>
                  </a:txBody>
                  <a:tcPr anchor="ctr"/>
                </a:tc>
                <a:tc>
                  <a:txBody>
                    <a:bodyPr/>
                    <a:lstStyle/>
                    <a:p>
                      <a:pPr algn="l"/>
                      <a:r>
                        <a:rPr lang="zh-CN" altLang="en-US" sz="1600" smtClean="0">
                          <a:latin typeface="+mn-ea"/>
                          <a:ea typeface="+mn-ea"/>
                        </a:rPr>
                        <a:t>见</a:t>
                      </a:r>
                      <a:r>
                        <a:rPr lang="en-US" altLang="zh-CN" sz="1600" smtClean="0">
                          <a:latin typeface="+mn-ea"/>
                          <a:ea typeface="+mn-ea"/>
                        </a:rPr>
                        <a:t>《</a:t>
                      </a:r>
                      <a:r>
                        <a:rPr lang="zh-CN" altLang="en-US" sz="1600" smtClean="0">
                          <a:latin typeface="+mn-ea"/>
                          <a:ea typeface="+mn-ea"/>
                        </a:rPr>
                        <a:t>上海期货交易所交割</a:t>
                      </a:r>
                      <a:r>
                        <a:rPr lang="zh-CN" altLang="en-US" sz="1600" dirty="0" smtClean="0">
                          <a:latin typeface="+mn-ea"/>
                          <a:ea typeface="+mn-ea"/>
                        </a:rPr>
                        <a:t>细则</a:t>
                      </a:r>
                      <a:r>
                        <a:rPr lang="en-US" altLang="zh-CN" sz="1600" dirty="0" smtClean="0">
                          <a:latin typeface="+mn-ea"/>
                          <a:ea typeface="+mn-ea"/>
                        </a:rPr>
                        <a:t>》</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交割地点</a:t>
                      </a:r>
                      <a:endParaRPr lang="zh-CN" altLang="en-US" sz="1600" dirty="0">
                        <a:latin typeface="+mn-ea"/>
                        <a:ea typeface="+mn-ea"/>
                      </a:endParaRPr>
                    </a:p>
                  </a:txBody>
                  <a:tcPr anchor="ctr"/>
                </a:tc>
                <a:tc>
                  <a:txBody>
                    <a:bodyPr/>
                    <a:lstStyle/>
                    <a:p>
                      <a:pPr algn="l"/>
                      <a:r>
                        <a:rPr lang="zh-CN" altLang="en-US" sz="1600" dirty="0" smtClean="0">
                          <a:latin typeface="+mn-ea"/>
                          <a:ea typeface="+mn-ea"/>
                        </a:rPr>
                        <a:t>交易所指定交割仓库</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交割方式</a:t>
                      </a:r>
                      <a:endParaRPr lang="zh-CN" altLang="en-US" sz="1600" dirty="0">
                        <a:latin typeface="+mn-ea"/>
                        <a:ea typeface="+mn-ea"/>
                      </a:endParaRPr>
                    </a:p>
                  </a:txBody>
                  <a:tcPr anchor="ctr"/>
                </a:tc>
                <a:tc>
                  <a:txBody>
                    <a:bodyPr/>
                    <a:lstStyle/>
                    <a:p>
                      <a:pPr algn="l"/>
                      <a:r>
                        <a:rPr lang="zh-CN" altLang="en-US" sz="1600" dirty="0" smtClean="0">
                          <a:latin typeface="+mn-ea"/>
                          <a:ea typeface="+mn-ea"/>
                        </a:rPr>
                        <a:t>实物交割</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交易代码</a:t>
                      </a:r>
                      <a:endParaRPr lang="zh-CN" altLang="en-US" sz="1600" dirty="0">
                        <a:latin typeface="+mn-ea"/>
                        <a:ea typeface="+mn-ea"/>
                      </a:endParaRPr>
                    </a:p>
                  </a:txBody>
                  <a:tcPr anchor="ctr"/>
                </a:tc>
                <a:tc>
                  <a:txBody>
                    <a:bodyPr/>
                    <a:lstStyle/>
                    <a:p>
                      <a:pPr algn="l"/>
                      <a:r>
                        <a:rPr lang="en-US" altLang="zh-CN" sz="1600" smtClean="0">
                          <a:latin typeface="+mn-ea"/>
                          <a:ea typeface="+mn-ea"/>
                        </a:rPr>
                        <a:t>SS</a:t>
                      </a:r>
                      <a:endParaRPr lang="zh-CN" altLang="en-US" sz="1600" dirty="0">
                        <a:latin typeface="+mn-ea"/>
                        <a:ea typeface="+mn-ea"/>
                      </a:endParaRPr>
                    </a:p>
                  </a:txBody>
                  <a:tcPr anchor="ctr"/>
                </a:tc>
              </a:tr>
              <a:tr h="367722">
                <a:tc>
                  <a:txBody>
                    <a:bodyPr/>
                    <a:lstStyle/>
                    <a:p>
                      <a:pPr algn="l"/>
                      <a:r>
                        <a:rPr lang="zh-CN" altLang="en-US" sz="1600" dirty="0" smtClean="0">
                          <a:latin typeface="+mn-ea"/>
                          <a:ea typeface="+mn-ea"/>
                        </a:rPr>
                        <a:t>上市交易所</a:t>
                      </a:r>
                      <a:endParaRPr lang="zh-CN" altLang="en-US" sz="1600" dirty="0">
                        <a:latin typeface="+mn-ea"/>
                        <a:ea typeface="+mn-ea"/>
                      </a:endParaRPr>
                    </a:p>
                  </a:txBody>
                  <a:tcPr anchor="ctr"/>
                </a:tc>
                <a:tc>
                  <a:txBody>
                    <a:bodyPr/>
                    <a:lstStyle/>
                    <a:p>
                      <a:pPr algn="l"/>
                      <a:r>
                        <a:rPr lang="zh-CN" altLang="en-US" sz="1600" smtClean="0">
                          <a:latin typeface="+mn-ea"/>
                          <a:ea typeface="+mn-ea"/>
                        </a:rPr>
                        <a:t>上海期货交易所</a:t>
                      </a:r>
                      <a:endParaRPr lang="zh-CN" altLang="en-US" sz="1600" dirty="0">
                        <a:latin typeface="+mn-ea"/>
                        <a:ea typeface="+mn-ea"/>
                      </a:endParaRPr>
                    </a:p>
                  </a:txBody>
                  <a:tcPr anchor="ct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836712"/>
            <a:ext cx="8229600" cy="720080"/>
          </a:xfrm>
        </p:spPr>
        <p:txBody>
          <a:bodyPr>
            <a:normAutofit/>
          </a:bodyPr>
          <a:lstStyle/>
          <a:p>
            <a:pPr algn="l"/>
            <a:r>
              <a:rPr lang="zh-CN" altLang="en-US" sz="3200" b="1" smtClean="0">
                <a:latin typeface="+mn-ea"/>
                <a:ea typeface="+mn-ea"/>
                <a:cs typeface="阿里巴巴普惠体 R" pitchFamily="18" charset="-122"/>
              </a:rPr>
              <a:t>不锈钢期货合约</a:t>
            </a:r>
            <a:r>
              <a:rPr lang="en-US" altLang="zh-CN" sz="3200" b="1" smtClean="0">
                <a:latin typeface="+mn-ea"/>
                <a:ea typeface="+mn-ea"/>
                <a:cs typeface="阿里巴巴普惠体 R" pitchFamily="18" charset="-122"/>
              </a:rPr>
              <a:t>-</a:t>
            </a:r>
            <a:r>
              <a:rPr lang="zh-CN" altLang="en-US" sz="3200" b="1" smtClean="0">
                <a:latin typeface="+mn-ea"/>
                <a:ea typeface="+mn-ea"/>
                <a:cs typeface="阿里巴巴普惠体 R" pitchFamily="18" charset="-122"/>
              </a:rPr>
              <a:t>保证金制度</a:t>
            </a:r>
            <a:endParaRPr lang="zh-CN" altLang="en-US" sz="3200" b="1">
              <a:latin typeface="+mn-ea"/>
              <a:ea typeface="+mn-ea"/>
              <a:cs typeface="阿里巴巴普惠体 R" pitchFamily="18" charset="-122"/>
            </a:endParaRPr>
          </a:p>
        </p:txBody>
      </p:sp>
      <p:sp>
        <p:nvSpPr>
          <p:cNvPr id="3" name="内容占位符 2"/>
          <p:cNvSpPr>
            <a:spLocks noGrp="1"/>
          </p:cNvSpPr>
          <p:nvPr>
            <p:ph idx="1"/>
          </p:nvPr>
        </p:nvSpPr>
        <p:spPr>
          <a:xfrm>
            <a:off x="457200" y="1844824"/>
            <a:ext cx="8229600" cy="4281339"/>
          </a:xfrm>
        </p:spPr>
        <p:txBody>
          <a:bodyPr/>
          <a:lstStyle/>
          <a:p>
            <a:endParaRPr lang="zh-CN" altLang="en-US" smtClean="0">
              <a:latin typeface="阿里巴巴普惠体 R" pitchFamily="18" charset="-122"/>
              <a:ea typeface="阿里巴巴普惠体 R" pitchFamily="18" charset="-122"/>
              <a:cs typeface="阿里巴巴普惠体 R" pitchFamily="18" charset="-122"/>
            </a:endParaRPr>
          </a:p>
          <a:p>
            <a:endParaRPr lang="zh-CN" altLang="en-US"/>
          </a:p>
        </p:txBody>
      </p:sp>
      <p:graphicFrame>
        <p:nvGraphicFramePr>
          <p:cNvPr id="5" name="表格 4"/>
          <p:cNvGraphicFramePr>
            <a:graphicFrameLocks noGrp="1"/>
          </p:cNvGraphicFramePr>
          <p:nvPr/>
        </p:nvGraphicFramePr>
        <p:xfrm>
          <a:off x="683568" y="2060848"/>
          <a:ext cx="7560840" cy="3672410"/>
        </p:xfrm>
        <a:graphic>
          <a:graphicData uri="http://schemas.openxmlformats.org/drawingml/2006/table">
            <a:tbl>
              <a:tblPr firstRow="1" bandRow="1">
                <a:tableStyleId>{5C22544A-7EE6-4342-B048-85BDC9FD1C3A}</a:tableStyleId>
              </a:tblPr>
              <a:tblGrid>
                <a:gridCol w="3780420"/>
                <a:gridCol w="3780420"/>
              </a:tblGrid>
              <a:tr h="734482">
                <a:tc>
                  <a:txBody>
                    <a:bodyPr/>
                    <a:lstStyle/>
                    <a:p>
                      <a:r>
                        <a:rPr lang="zh-CN" altLang="en-US" smtClean="0"/>
                        <a:t>交易时间段</a:t>
                      </a:r>
                      <a:endParaRPr lang="zh-CN" altLang="en-US"/>
                    </a:p>
                  </a:txBody>
                  <a:tcPr anchor="ctr" anchorCtr="1"/>
                </a:tc>
                <a:tc>
                  <a:txBody>
                    <a:bodyPr/>
                    <a:lstStyle/>
                    <a:p>
                      <a:r>
                        <a:rPr lang="zh-CN" altLang="en-US" smtClean="0"/>
                        <a:t>不锈钢期货交易保证金比例</a:t>
                      </a:r>
                      <a:endParaRPr lang="zh-CN" altLang="en-US"/>
                    </a:p>
                  </a:txBody>
                  <a:tcPr anchor="ctr" anchorCtr="1"/>
                </a:tc>
              </a:tr>
              <a:tr h="734482">
                <a:tc>
                  <a:txBody>
                    <a:bodyPr/>
                    <a:lstStyle/>
                    <a:p>
                      <a:r>
                        <a:rPr lang="zh-CN" altLang="en-US" smtClean="0"/>
                        <a:t>合约挂牌至日起</a:t>
                      </a:r>
                      <a:endParaRPr lang="zh-CN" altLang="en-US"/>
                    </a:p>
                  </a:txBody>
                  <a:tcPr anchor="ctr" anchorCtr="1"/>
                </a:tc>
                <a:tc>
                  <a:txBody>
                    <a:bodyPr/>
                    <a:lstStyle/>
                    <a:p>
                      <a:r>
                        <a:rPr lang="en-US" altLang="zh-CN" smtClean="0"/>
                        <a:t>8%</a:t>
                      </a:r>
                      <a:endParaRPr lang="zh-CN" altLang="en-US"/>
                    </a:p>
                  </a:txBody>
                  <a:tcPr anchor="ctr" anchorCtr="1"/>
                </a:tc>
              </a:tr>
              <a:tr h="734482">
                <a:tc>
                  <a:txBody>
                    <a:bodyPr/>
                    <a:lstStyle/>
                    <a:p>
                      <a:r>
                        <a:rPr lang="zh-CN" altLang="en-US" smtClean="0"/>
                        <a:t>交割月前第一月的第一个交易日起</a:t>
                      </a:r>
                      <a:endParaRPr lang="zh-CN" altLang="en-US"/>
                    </a:p>
                  </a:txBody>
                  <a:tcPr anchor="ctr" anchorCtr="1"/>
                </a:tc>
                <a:tc>
                  <a:txBody>
                    <a:bodyPr/>
                    <a:lstStyle/>
                    <a:p>
                      <a:r>
                        <a:rPr lang="en-US" altLang="zh-CN" smtClean="0"/>
                        <a:t>10%</a:t>
                      </a:r>
                      <a:endParaRPr lang="zh-CN" altLang="en-US"/>
                    </a:p>
                  </a:txBody>
                  <a:tcPr anchor="ctr" anchorCtr="1"/>
                </a:tc>
              </a:tr>
              <a:tr h="734482">
                <a:tc>
                  <a:txBody>
                    <a:bodyPr/>
                    <a:lstStyle/>
                    <a:p>
                      <a:r>
                        <a:rPr lang="zh-CN" altLang="en-US" smtClean="0"/>
                        <a:t>交割月份第一个交易日起</a:t>
                      </a:r>
                      <a:endParaRPr lang="zh-CN" altLang="en-US"/>
                    </a:p>
                  </a:txBody>
                  <a:tcPr anchor="ctr" anchorCtr="1"/>
                </a:tc>
                <a:tc>
                  <a:txBody>
                    <a:bodyPr/>
                    <a:lstStyle/>
                    <a:p>
                      <a:r>
                        <a:rPr lang="en-US" altLang="zh-CN" smtClean="0"/>
                        <a:t>15%</a:t>
                      </a:r>
                      <a:endParaRPr lang="zh-CN" altLang="en-US"/>
                    </a:p>
                  </a:txBody>
                  <a:tcPr anchor="ctr" anchorCtr="1"/>
                </a:tc>
              </a:tr>
              <a:tr h="734482">
                <a:tc>
                  <a:txBody>
                    <a:bodyPr/>
                    <a:lstStyle/>
                    <a:p>
                      <a:r>
                        <a:rPr lang="zh-CN" altLang="en-US" smtClean="0"/>
                        <a:t>最后交易日前二个交易日起</a:t>
                      </a:r>
                      <a:endParaRPr lang="zh-CN" altLang="en-US"/>
                    </a:p>
                  </a:txBody>
                  <a:tcPr anchor="ctr" anchorCtr="1"/>
                </a:tc>
                <a:tc>
                  <a:txBody>
                    <a:bodyPr/>
                    <a:lstStyle/>
                    <a:p>
                      <a:r>
                        <a:rPr lang="en-US" altLang="zh-CN" smtClean="0"/>
                        <a:t>20%</a:t>
                      </a:r>
                      <a:endParaRPr lang="zh-CN" altLang="en-US"/>
                    </a:p>
                  </a:txBody>
                  <a:tcPr anchor="ctr" anchorCtr="1"/>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836712"/>
            <a:ext cx="8229600" cy="648072"/>
          </a:xfrm>
        </p:spPr>
        <p:txBody>
          <a:bodyPr>
            <a:normAutofit/>
          </a:bodyPr>
          <a:lstStyle/>
          <a:p>
            <a:pPr algn="l"/>
            <a:r>
              <a:rPr lang="zh-CN" altLang="en-US" sz="3200" b="1" smtClean="0">
                <a:latin typeface="+mn-ea"/>
                <a:cs typeface="阿里巴巴普惠体 R" pitchFamily="18" charset="-122"/>
              </a:rPr>
              <a:t>不锈钢期货合约</a:t>
            </a:r>
            <a:r>
              <a:rPr lang="en-US" altLang="zh-CN" sz="3200" b="1" smtClean="0">
                <a:latin typeface="+mn-ea"/>
                <a:cs typeface="阿里巴巴普惠体 R" pitchFamily="18" charset="-122"/>
              </a:rPr>
              <a:t>-</a:t>
            </a:r>
            <a:r>
              <a:rPr lang="zh-CN" altLang="en-US" sz="3200" smtClean="0">
                <a:latin typeface="阿里巴巴普惠体 R" pitchFamily="18" charset="-122"/>
                <a:ea typeface="阿里巴巴普惠体 R" pitchFamily="18" charset="-122"/>
                <a:cs typeface="阿里巴巴普惠体 R" pitchFamily="18" charset="-122"/>
              </a:rPr>
              <a:t>持仓限额制度   </a:t>
            </a:r>
            <a:r>
              <a:rPr lang="zh-CN" altLang="en-US" sz="2400" smtClean="0">
                <a:latin typeface="阿里巴巴普惠体 R" pitchFamily="18" charset="-122"/>
                <a:ea typeface="阿里巴巴普惠体 R" pitchFamily="18" charset="-122"/>
                <a:cs typeface="阿里巴巴普惠体 R" pitchFamily="18" charset="-122"/>
              </a:rPr>
              <a:t>（单位：手）</a:t>
            </a:r>
            <a:endParaRPr lang="zh-CN" altLang="en-US" sz="2400">
              <a:latin typeface="阿里巴巴普惠体 R" pitchFamily="18" charset="-122"/>
              <a:ea typeface="阿里巴巴普惠体 R" pitchFamily="18" charset="-122"/>
              <a:cs typeface="阿里巴巴普惠体 R" pitchFamily="18" charset="-122"/>
            </a:endParaRPr>
          </a:p>
        </p:txBody>
      </p:sp>
      <p:sp>
        <p:nvSpPr>
          <p:cNvPr id="8" name="内容占位符 7"/>
          <p:cNvSpPr>
            <a:spLocks noGrp="1"/>
          </p:cNvSpPr>
          <p:nvPr>
            <p:ph idx="1"/>
          </p:nvPr>
        </p:nvSpPr>
        <p:spPr>
          <a:xfrm>
            <a:off x="457200" y="5157192"/>
            <a:ext cx="8229600" cy="968971"/>
          </a:xfrm>
        </p:spPr>
        <p:txBody>
          <a:bodyPr>
            <a:normAutofit/>
          </a:bodyPr>
          <a:lstStyle/>
          <a:p>
            <a:pPr>
              <a:buNone/>
            </a:pPr>
            <a:r>
              <a:rPr lang="zh-CN" altLang="en-US" sz="1800" smtClean="0"/>
              <a:t>                                                                                                      图片来源上海期货交易所</a:t>
            </a:r>
            <a:endParaRPr lang="zh-CN" altLang="en-US" sz="1800"/>
          </a:p>
        </p:txBody>
      </p:sp>
      <p:pic>
        <p:nvPicPr>
          <p:cNvPr id="1027" name="Picture 3"/>
          <p:cNvPicPr>
            <a:picLocks noChangeAspect="1" noChangeArrowheads="1"/>
          </p:cNvPicPr>
          <p:nvPr/>
        </p:nvPicPr>
        <p:blipFill>
          <a:blip r:embed="rId2" cstate="print"/>
          <a:srcRect/>
          <a:stretch>
            <a:fillRect/>
          </a:stretch>
        </p:blipFill>
        <p:spPr bwMode="auto">
          <a:xfrm>
            <a:off x="467544" y="1844824"/>
            <a:ext cx="8249692" cy="324036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836712"/>
            <a:ext cx="8229600" cy="648072"/>
          </a:xfrm>
        </p:spPr>
        <p:txBody>
          <a:bodyPr>
            <a:normAutofit/>
          </a:bodyPr>
          <a:lstStyle/>
          <a:p>
            <a:pPr algn="l"/>
            <a:r>
              <a:rPr lang="zh-CN" altLang="en-US" sz="3200" b="1" smtClean="0">
                <a:latin typeface="+mn-ea"/>
                <a:ea typeface="+mn-ea"/>
                <a:cs typeface="阿里巴巴普惠体 R" pitchFamily="18" charset="-122"/>
              </a:rPr>
              <a:t>不锈钢期货</a:t>
            </a:r>
            <a:r>
              <a:rPr lang="en-US" altLang="zh-CN" sz="3200" b="1" smtClean="0">
                <a:latin typeface="+mn-ea"/>
                <a:ea typeface="+mn-ea"/>
                <a:cs typeface="阿里巴巴普惠体 R" pitchFamily="18" charset="-122"/>
              </a:rPr>
              <a:t>-</a:t>
            </a:r>
            <a:r>
              <a:rPr lang="zh-CN" altLang="en-US" sz="3200" b="1" smtClean="0">
                <a:latin typeface="+mn-ea"/>
                <a:ea typeface="+mn-ea"/>
                <a:cs typeface="阿里巴巴普惠体 R" pitchFamily="18" charset="-122"/>
              </a:rPr>
              <a:t>交割制度</a:t>
            </a:r>
            <a:endParaRPr lang="zh-CN" altLang="en-US" sz="3200" b="1">
              <a:latin typeface="+mn-ea"/>
              <a:ea typeface="+mn-ea"/>
              <a:cs typeface="阿里巴巴普惠体 R" pitchFamily="18" charset="-122"/>
            </a:endParaRPr>
          </a:p>
        </p:txBody>
      </p:sp>
      <p:sp>
        <p:nvSpPr>
          <p:cNvPr id="3" name="内容占位符 2"/>
          <p:cNvSpPr>
            <a:spLocks noGrp="1"/>
          </p:cNvSpPr>
          <p:nvPr>
            <p:ph idx="1"/>
          </p:nvPr>
        </p:nvSpPr>
        <p:spPr>
          <a:xfrm>
            <a:off x="323528" y="1556792"/>
            <a:ext cx="8229600" cy="4641379"/>
          </a:xfrm>
        </p:spPr>
        <p:txBody>
          <a:bodyPr>
            <a:normAutofit/>
          </a:bodyPr>
          <a:lstStyle/>
          <a:p>
            <a:r>
              <a:rPr lang="zh-CN" altLang="en-US" sz="2800" dirty="0" smtClean="0">
                <a:latin typeface="+mn-ea"/>
                <a:cs typeface="阿里巴巴普惠体 R" pitchFamily="18" charset="-122"/>
              </a:rPr>
              <a:t>交割单位：</a:t>
            </a:r>
            <a:r>
              <a:rPr lang="en-US" altLang="zh-CN" sz="2800" dirty="0" smtClean="0">
                <a:latin typeface="+mn-ea"/>
                <a:cs typeface="阿里巴巴普惠体 R" pitchFamily="18" charset="-122"/>
              </a:rPr>
              <a:t>60</a:t>
            </a:r>
            <a:r>
              <a:rPr lang="zh-CN" altLang="en-US" sz="2800" dirty="0" smtClean="0">
                <a:latin typeface="+mn-ea"/>
              </a:rPr>
              <a:t>吨</a:t>
            </a:r>
            <a:r>
              <a:rPr lang="zh-CN" altLang="en-US" sz="2800" dirty="0" smtClean="0">
                <a:latin typeface="+mn-ea"/>
              </a:rPr>
              <a:t>，交割数量必须是</a:t>
            </a:r>
            <a:r>
              <a:rPr lang="en-US" altLang="zh-CN" sz="2800" dirty="0" smtClean="0">
                <a:latin typeface="+mn-ea"/>
              </a:rPr>
              <a:t>60</a:t>
            </a:r>
            <a:r>
              <a:rPr lang="zh-CN" altLang="en-US" sz="2800" dirty="0" smtClean="0">
                <a:latin typeface="+mn-ea"/>
              </a:rPr>
              <a:t>吨的整倍数。</a:t>
            </a:r>
            <a:endParaRPr lang="en-US" altLang="zh-CN" sz="2800" dirty="0" smtClean="0">
              <a:latin typeface="+mn-ea"/>
              <a:cs typeface="阿里巴巴普惠体 R" pitchFamily="18" charset="-122"/>
            </a:endParaRPr>
          </a:p>
          <a:p>
            <a:r>
              <a:rPr lang="zh-CN" altLang="en-US" sz="2800" dirty="0" smtClean="0">
                <a:latin typeface="+mn-ea"/>
                <a:cs typeface="阿里巴巴普惠体 R" pitchFamily="18" charset="-122"/>
              </a:rPr>
              <a:t>交割品级：</a:t>
            </a:r>
            <a:r>
              <a:rPr lang="zh-CN" altLang="en-US" sz="2800" dirty="0" smtClean="0"/>
              <a:t>见</a:t>
            </a:r>
            <a:r>
              <a:rPr lang="en-US" altLang="zh-CN" sz="2800" dirty="0" smtClean="0"/>
              <a:t>《</a:t>
            </a:r>
            <a:r>
              <a:rPr lang="zh-CN" altLang="en-US" sz="2800" dirty="0" smtClean="0"/>
              <a:t>上海期货交易所不锈钢期货合约</a:t>
            </a:r>
            <a:r>
              <a:rPr lang="en-US" altLang="zh-CN" sz="2800" dirty="0" smtClean="0"/>
              <a:t>》</a:t>
            </a:r>
            <a:endParaRPr lang="en-US" altLang="zh-CN" sz="2800" dirty="0" smtClean="0">
              <a:latin typeface="+mn-ea"/>
              <a:cs typeface="阿里巴巴普惠体 R" pitchFamily="18" charset="-122"/>
            </a:endParaRPr>
          </a:p>
          <a:p>
            <a:r>
              <a:rPr lang="zh-CN" altLang="en-US" sz="2800" dirty="0" smtClean="0">
                <a:latin typeface="+mn-ea"/>
                <a:cs typeface="阿里巴巴普惠体 R" pitchFamily="18" charset="-122"/>
              </a:rPr>
              <a:t>交割费用：</a:t>
            </a:r>
            <a:r>
              <a:rPr lang="zh-CN" altLang="en-US" sz="2800" dirty="0" smtClean="0"/>
              <a:t>买卖双方应分别向交易所支付</a:t>
            </a:r>
            <a:r>
              <a:rPr lang="en-US" altLang="zh-CN" sz="2800" dirty="0" smtClean="0"/>
              <a:t>1</a:t>
            </a:r>
            <a:r>
              <a:rPr lang="zh-CN" altLang="en-US" sz="2800" dirty="0" smtClean="0"/>
              <a:t>元</a:t>
            </a:r>
            <a:r>
              <a:rPr lang="en-US" altLang="zh-CN" sz="2800" dirty="0" smtClean="0"/>
              <a:t>/</a:t>
            </a:r>
            <a:r>
              <a:rPr lang="zh-CN" altLang="en-US" sz="2800" dirty="0" smtClean="0"/>
              <a:t>吨的交割手续费</a:t>
            </a:r>
            <a:endParaRPr lang="en-US" altLang="zh-CN" sz="2800" dirty="0" smtClean="0"/>
          </a:p>
          <a:p>
            <a:r>
              <a:rPr lang="zh-CN" altLang="en-US" sz="2800" dirty="0" smtClean="0">
                <a:latin typeface="+mn-ea"/>
                <a:cs typeface="阿里巴巴普惠体 R" pitchFamily="18" charset="-122"/>
              </a:rPr>
              <a:t>交割方式：到期按实物交割标准流程进行</a:t>
            </a:r>
            <a:endParaRPr lang="en-US" altLang="zh-CN" sz="2800" dirty="0" smtClean="0">
              <a:latin typeface="+mn-ea"/>
              <a:cs typeface="阿里巴巴普惠体 R" pitchFamily="18" charset="-122"/>
            </a:endParaRPr>
          </a:p>
          <a:p>
            <a:pPr>
              <a:buNone/>
            </a:pPr>
            <a:r>
              <a:rPr lang="en-US" altLang="zh-CN" sz="2800" dirty="0" smtClean="0">
                <a:latin typeface="+mn-ea"/>
                <a:cs typeface="阿里巴巴普惠体 R" pitchFamily="18" charset="-122"/>
              </a:rPr>
              <a:t>            </a:t>
            </a:r>
            <a:r>
              <a:rPr lang="zh-CN" altLang="en-US" sz="2800" dirty="0" smtClean="0">
                <a:latin typeface="+mn-ea"/>
                <a:cs typeface="阿里巴巴普惠体 R" pitchFamily="18" charset="-122"/>
              </a:rPr>
              <a:t>未到期可通过期转现方式进行</a:t>
            </a:r>
            <a:endParaRPr lang="zh-CN" altLang="en-US" sz="2800" dirty="0">
              <a:latin typeface="+mn-ea"/>
              <a:cs typeface="阿里巴巴普惠体 R" pitchFamily="18"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788024" y="5085184"/>
            <a:ext cx="3384376" cy="1077218"/>
          </a:xfrm>
          <a:prstGeom prst="rect">
            <a:avLst/>
          </a:prstGeom>
          <a:noFill/>
        </p:spPr>
        <p:txBody>
          <a:bodyPr wrap="square" rtlCol="0">
            <a:spAutoFit/>
          </a:bodyPr>
          <a:lstStyle/>
          <a:p>
            <a:pPr algn="r"/>
            <a:r>
              <a:rPr lang="zh-CN" altLang="en-US" sz="2600" smtClean="0">
                <a:latin typeface="+mn-ea"/>
                <a:cs typeface="阿里巴巴普惠体 L" pitchFamily="18" charset="-122"/>
              </a:rPr>
              <a:t>交易风控部编制</a:t>
            </a:r>
            <a:r>
              <a:rPr lang="en-US" altLang="zh-CN" sz="2600" smtClean="0">
                <a:latin typeface="+mn-ea"/>
                <a:cs typeface="阿里巴巴普惠体 L" pitchFamily="18" charset="-122"/>
              </a:rPr>
              <a:t>           2019</a:t>
            </a:r>
            <a:r>
              <a:rPr lang="zh-CN" altLang="en-US" sz="2600" smtClean="0">
                <a:latin typeface="+mn-ea"/>
                <a:cs typeface="阿里巴巴普惠体 L" pitchFamily="18" charset="-122"/>
              </a:rPr>
              <a:t>年</a:t>
            </a:r>
            <a:r>
              <a:rPr lang="en-US" altLang="zh-CN" sz="2600" smtClean="0">
                <a:latin typeface="+mn-ea"/>
                <a:cs typeface="阿里巴巴普惠体 L" pitchFamily="18" charset="-122"/>
              </a:rPr>
              <a:t>9</a:t>
            </a:r>
            <a:r>
              <a:rPr lang="zh-CN" altLang="en-US" sz="2600" smtClean="0">
                <a:latin typeface="+mn-ea"/>
                <a:cs typeface="阿里巴巴普惠体 L" pitchFamily="18" charset="-122"/>
              </a:rPr>
              <a:t>月</a:t>
            </a:r>
          </a:p>
          <a:p>
            <a:endParaRPr lang="zh-CN" altLang="en-US" sz="1200" dirty="0"/>
          </a:p>
        </p:txBody>
      </p:sp>
      <p:sp>
        <p:nvSpPr>
          <p:cNvPr id="4" name="内容占位符 3"/>
          <p:cNvSpPr>
            <a:spLocks noGrp="1"/>
          </p:cNvSpPr>
          <p:nvPr>
            <p:ph idx="1"/>
          </p:nvPr>
        </p:nvSpPr>
        <p:spPr>
          <a:xfrm>
            <a:off x="3995936" y="2492896"/>
            <a:ext cx="2314600" cy="720079"/>
          </a:xfrm>
        </p:spPr>
        <p:txBody>
          <a:bodyPr>
            <a:noAutofit/>
          </a:bodyPr>
          <a:lstStyle/>
          <a:p>
            <a:pPr>
              <a:buNone/>
            </a:pPr>
            <a:r>
              <a:rPr lang="en-US" altLang="zh-CN" sz="5400" smtClean="0"/>
              <a:t>End</a:t>
            </a:r>
            <a:endParaRPr lang="zh-CN" altLang="en-US" sz="5400"/>
          </a:p>
        </p:txBody>
      </p:sp>
      <p:sp>
        <p:nvSpPr>
          <p:cNvPr id="6" name="TextBox 5"/>
          <p:cNvSpPr txBox="1"/>
          <p:nvPr/>
        </p:nvSpPr>
        <p:spPr>
          <a:xfrm>
            <a:off x="683568" y="4077072"/>
            <a:ext cx="4248472" cy="430887"/>
          </a:xfrm>
          <a:prstGeom prst="rect">
            <a:avLst/>
          </a:prstGeom>
          <a:noFill/>
        </p:spPr>
        <p:txBody>
          <a:bodyPr wrap="square" rtlCol="0">
            <a:spAutoFit/>
          </a:bodyPr>
          <a:lstStyle/>
          <a:p>
            <a:r>
              <a:rPr lang="zh-CN" altLang="en-US" sz="2200" smtClean="0">
                <a:latin typeface="阿里巴巴普惠体 R" pitchFamily="18" charset="-122"/>
                <a:ea typeface="阿里巴巴普惠体 R" pitchFamily="18" charset="-122"/>
                <a:cs typeface="阿里巴巴普惠体 R" pitchFamily="18" charset="-122"/>
                <a:hlinkClick r:id="rId2"/>
              </a:rPr>
              <a:t>不锈钢期货合约交易所规则链接</a:t>
            </a:r>
            <a:endParaRPr lang="zh-CN" altLang="en-US" sz="2200">
              <a:latin typeface="阿里巴巴普惠体 R" pitchFamily="18" charset="-122"/>
              <a:ea typeface="阿里巴巴普惠体 R" pitchFamily="18" charset="-122"/>
              <a:cs typeface="阿里巴巴普惠体 R" pitchFamily="18"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665</TotalTime>
  <Words>961</Words>
  <Application>Microsoft Office PowerPoint</Application>
  <PresentationFormat>全屏显示(4:3)</PresentationFormat>
  <Paragraphs>98</Paragraphs>
  <Slides>19</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19</vt:i4>
      </vt:variant>
    </vt:vector>
  </HeadingPairs>
  <TitlesOfParts>
    <vt:vector size="26" baseType="lpstr">
      <vt:lpstr>阿里巴巴普惠体 L</vt:lpstr>
      <vt:lpstr>阿里巴巴普惠体 R</vt:lpstr>
      <vt:lpstr>黑体</vt:lpstr>
      <vt:lpstr>宋体</vt:lpstr>
      <vt:lpstr>Arial</vt:lpstr>
      <vt:lpstr>Calibri</vt:lpstr>
      <vt:lpstr>Office 主题</vt:lpstr>
      <vt:lpstr>不锈钢期货简介</vt:lpstr>
      <vt:lpstr>PowerPoint 演示文稿</vt:lpstr>
      <vt:lpstr>PART Ⅰ 不锈钢简介</vt:lpstr>
      <vt:lpstr>不锈钢概况--我国不锈钢粗钢产量及分布</vt:lpstr>
      <vt:lpstr>PowerPoint 演示文稿</vt:lpstr>
      <vt:lpstr>PowerPoint 演示文稿</vt:lpstr>
      <vt:lpstr>不锈钢概况--我国冷轧不锈钢产能及分布</vt:lpstr>
      <vt:lpstr>不锈钢概况--我国不锈钢市场需求状况及特点</vt:lpstr>
      <vt:lpstr>PowerPoint 演示文稿</vt:lpstr>
      <vt:lpstr>不锈钢概况--我国不锈钢进出口及贸易情况</vt:lpstr>
      <vt:lpstr>PowerPoint 演示文稿</vt:lpstr>
      <vt:lpstr>不锈钢价格影响因素</vt:lpstr>
      <vt:lpstr>304不锈钢冷轧卷板的成本构成</vt:lpstr>
      <vt:lpstr>PART Ⅱ 不锈钢期货基础知识 </vt:lpstr>
      <vt:lpstr>PowerPoint 演示文稿</vt:lpstr>
      <vt:lpstr>不锈钢期货合约-保证金制度</vt:lpstr>
      <vt:lpstr>不锈钢期货合约-持仓限额制度   （单位：手）</vt:lpstr>
      <vt:lpstr>不锈钢期货-交割制度</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相册</dc:title>
  <dc:creator>mazengwei</dc:creator>
  <cp:lastModifiedBy>tianhong</cp:lastModifiedBy>
  <cp:revision>74</cp:revision>
  <dcterms:created xsi:type="dcterms:W3CDTF">2018-10-31T06:49:31Z</dcterms:created>
  <dcterms:modified xsi:type="dcterms:W3CDTF">2019-11-27T06:17:29Z</dcterms:modified>
</cp:coreProperties>
</file>